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1">
  <p:sldMasterIdLst>
    <p:sldMasterId id="2147483648" r:id="rId7"/>
  </p:sldMasterIdLst>
  <p:notesMasterIdLst>
    <p:notesMasterId r:id="rId38"/>
  </p:notesMasterIdLst>
  <p:handoutMasterIdLst>
    <p:handoutMasterId r:id="rId39"/>
  </p:handoutMasterIdLst>
  <p:sldIdLst>
    <p:sldId id="310" r:id="rId8"/>
    <p:sldId id="354" r:id="rId9"/>
    <p:sldId id="312" r:id="rId10"/>
    <p:sldId id="340" r:id="rId11"/>
    <p:sldId id="308" r:id="rId12"/>
    <p:sldId id="356" r:id="rId13"/>
    <p:sldId id="341" r:id="rId14"/>
    <p:sldId id="314" r:id="rId15"/>
    <p:sldId id="342" r:id="rId16"/>
    <p:sldId id="322" r:id="rId17"/>
    <p:sldId id="318" r:id="rId18"/>
    <p:sldId id="346" r:id="rId19"/>
    <p:sldId id="320" r:id="rId20"/>
    <p:sldId id="338" r:id="rId21"/>
    <p:sldId id="358" r:id="rId22"/>
    <p:sldId id="362" r:id="rId23"/>
    <p:sldId id="363" r:id="rId24"/>
    <p:sldId id="364" r:id="rId25"/>
    <p:sldId id="329" r:id="rId26"/>
    <p:sldId id="345" r:id="rId27"/>
    <p:sldId id="328" r:id="rId28"/>
    <p:sldId id="347" r:id="rId29"/>
    <p:sldId id="349" r:id="rId30"/>
    <p:sldId id="325" r:id="rId31"/>
    <p:sldId id="326" r:id="rId32"/>
    <p:sldId id="327" r:id="rId33"/>
    <p:sldId id="365" r:id="rId34"/>
    <p:sldId id="360" r:id="rId35"/>
    <p:sldId id="361" r:id="rId36"/>
    <p:sldId id="330" r:id="rId37"/>
  </p:sldIdLst>
  <p:sldSz cx="9601200" cy="7200900"/>
  <p:notesSz cx="9939338" cy="6805613"/>
  <p:custDataLst>
    <p:tags r:id="rId40"/>
  </p:custDataLst>
  <p:defaultTextStyle>
    <a:defPPr>
      <a:defRPr lang="en-US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3" userDrawn="1">
          <p15:clr>
            <a:srgbClr val="A4A3A4"/>
          </p15:clr>
        </p15:guide>
        <p15:guide id="2" pos="303" userDrawn="1">
          <p15:clr>
            <a:srgbClr val="A4A3A4"/>
          </p15:clr>
        </p15:guide>
        <p15:guide id="3" pos="57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99"/>
    <a:srgbClr val="882345"/>
    <a:srgbClr val="003478"/>
    <a:srgbClr val="85754E"/>
    <a:srgbClr val="00A5B7"/>
    <a:srgbClr val="766A65"/>
    <a:srgbClr val="B3C8E6"/>
    <a:srgbClr val="85CD13"/>
    <a:srgbClr val="6C6F7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7" autoAdjust="0"/>
    <p:restoredTop sz="61913" autoAdjust="0"/>
  </p:normalViewPr>
  <p:slideViewPr>
    <p:cSldViewPr>
      <p:cViewPr varScale="1">
        <p:scale>
          <a:sx n="54" d="100"/>
          <a:sy n="54" d="100"/>
        </p:scale>
        <p:origin x="2166" y="78"/>
      </p:cViewPr>
      <p:guideLst>
        <p:guide orient="horz" pos="703"/>
        <p:guide pos="303"/>
        <p:guide pos="57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1698" y="84"/>
      </p:cViewPr>
      <p:guideLst>
        <p:guide orient="horz" pos="2144"/>
        <p:guide pos="31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51265-31F2-4084-8F7B-B26226C44D7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86584F-F224-478D-B01B-DD81FD9B032B}">
      <dgm:prSet phldrT="[Text]" custT="1"/>
      <dgm:spPr/>
      <dgm:t>
        <a:bodyPr/>
        <a:lstStyle/>
        <a:p>
          <a:r>
            <a:rPr lang="en-US" sz="700" dirty="0"/>
            <a:t>Consumer behavior</a:t>
          </a:r>
          <a:endParaRPr lang="en-GB" sz="700" dirty="0"/>
        </a:p>
      </dgm:t>
    </dgm:pt>
    <dgm:pt modelId="{A0F77C9F-B7E0-4364-9666-6B7550EC0910}" type="parTrans" cxnId="{B4D119A8-23E7-49EE-A670-1D5859827F38}">
      <dgm:prSet/>
      <dgm:spPr/>
      <dgm:t>
        <a:bodyPr/>
        <a:lstStyle/>
        <a:p>
          <a:endParaRPr lang="en-GB" sz="700"/>
        </a:p>
      </dgm:t>
    </dgm:pt>
    <dgm:pt modelId="{4D8CE484-B4E0-43D3-AC49-C5A420567047}" type="sibTrans" cxnId="{B4D119A8-23E7-49EE-A670-1D5859827F38}">
      <dgm:prSet/>
      <dgm:spPr/>
      <dgm:t>
        <a:bodyPr/>
        <a:lstStyle/>
        <a:p>
          <a:endParaRPr lang="en-GB" sz="700"/>
        </a:p>
      </dgm:t>
    </dgm:pt>
    <dgm:pt modelId="{724BCBAA-D8A3-4D44-B50E-858AD25AB485}">
      <dgm:prSet phldrT="[Text]" custT="1"/>
      <dgm:spPr/>
      <dgm:t>
        <a:bodyPr/>
        <a:lstStyle/>
        <a:p>
          <a:r>
            <a:rPr lang="en-US" sz="700" dirty="0"/>
            <a:t>Simplicity</a:t>
          </a:r>
          <a:endParaRPr lang="en-GB" sz="700" dirty="0"/>
        </a:p>
      </dgm:t>
    </dgm:pt>
    <dgm:pt modelId="{DEEED4B3-F45A-446A-9E3D-FAF7730C4027}" type="parTrans" cxnId="{AF65EE40-1386-49F2-85EC-63D5F5328E66}">
      <dgm:prSet/>
      <dgm:spPr/>
      <dgm:t>
        <a:bodyPr/>
        <a:lstStyle/>
        <a:p>
          <a:endParaRPr lang="en-GB" sz="700"/>
        </a:p>
      </dgm:t>
    </dgm:pt>
    <dgm:pt modelId="{C93B3092-92E2-4E1F-AF06-C0AE7B98BE40}" type="sibTrans" cxnId="{AF65EE40-1386-49F2-85EC-63D5F5328E66}">
      <dgm:prSet/>
      <dgm:spPr/>
      <dgm:t>
        <a:bodyPr/>
        <a:lstStyle/>
        <a:p>
          <a:endParaRPr lang="en-GB" sz="700"/>
        </a:p>
      </dgm:t>
    </dgm:pt>
    <dgm:pt modelId="{F85EC7E1-4B82-4E8B-8915-219240AB51EE}">
      <dgm:prSet phldrT="[Text]" custT="1"/>
      <dgm:spPr/>
      <dgm:t>
        <a:bodyPr/>
        <a:lstStyle/>
        <a:p>
          <a:r>
            <a:rPr lang="en-US" sz="700" dirty="0"/>
            <a:t>Insurance as a service ? </a:t>
          </a:r>
          <a:endParaRPr lang="en-GB" sz="700" dirty="0"/>
        </a:p>
      </dgm:t>
    </dgm:pt>
    <dgm:pt modelId="{65FB6385-12F0-4447-ADAA-445C3C3675BE}" type="parTrans" cxnId="{568163BB-52FA-439B-814B-C26C4525761E}">
      <dgm:prSet/>
      <dgm:spPr/>
      <dgm:t>
        <a:bodyPr/>
        <a:lstStyle/>
        <a:p>
          <a:endParaRPr lang="en-GB" sz="700"/>
        </a:p>
      </dgm:t>
    </dgm:pt>
    <dgm:pt modelId="{96B24C60-B905-453D-820A-0EAD793F881D}" type="sibTrans" cxnId="{568163BB-52FA-439B-814B-C26C4525761E}">
      <dgm:prSet/>
      <dgm:spPr/>
      <dgm:t>
        <a:bodyPr/>
        <a:lstStyle/>
        <a:p>
          <a:endParaRPr lang="en-GB" sz="700"/>
        </a:p>
      </dgm:t>
    </dgm:pt>
    <dgm:pt modelId="{888F4AD5-074F-4FCF-A24D-A82D37672A65}">
      <dgm:prSet phldrT="[Text]" custT="1"/>
      <dgm:spPr/>
      <dgm:t>
        <a:bodyPr/>
        <a:lstStyle/>
        <a:p>
          <a:r>
            <a:rPr lang="en-US" sz="700" dirty="0"/>
            <a:t>Self service Dashboards</a:t>
          </a:r>
          <a:endParaRPr lang="en-GB" sz="700" dirty="0"/>
        </a:p>
      </dgm:t>
    </dgm:pt>
    <dgm:pt modelId="{96975A84-DDFC-4E6F-B128-DC2C6DDBAA53}" type="parTrans" cxnId="{055BD774-185F-454A-9CB3-6A3333C0401A}">
      <dgm:prSet/>
      <dgm:spPr/>
      <dgm:t>
        <a:bodyPr/>
        <a:lstStyle/>
        <a:p>
          <a:endParaRPr lang="en-GB" sz="700"/>
        </a:p>
      </dgm:t>
    </dgm:pt>
    <dgm:pt modelId="{0D04B29E-FADC-4DB2-93DD-3734851AC85A}" type="sibTrans" cxnId="{055BD774-185F-454A-9CB3-6A3333C0401A}">
      <dgm:prSet/>
      <dgm:spPr/>
      <dgm:t>
        <a:bodyPr/>
        <a:lstStyle/>
        <a:p>
          <a:endParaRPr lang="en-GB" sz="700"/>
        </a:p>
      </dgm:t>
    </dgm:pt>
    <dgm:pt modelId="{557B94F2-1F4E-4D62-AB63-59DCA0BBD62F}">
      <dgm:prSet phldrT="[Text]" custT="1"/>
      <dgm:spPr/>
      <dgm:t>
        <a:bodyPr/>
        <a:lstStyle/>
        <a:p>
          <a:r>
            <a:rPr lang="en-US" sz="700" dirty="0"/>
            <a:t>Compare and purchase options </a:t>
          </a:r>
          <a:endParaRPr lang="en-GB" sz="700" dirty="0"/>
        </a:p>
      </dgm:t>
    </dgm:pt>
    <dgm:pt modelId="{CAE32502-9B59-4E1C-AD09-9BA1936845A7}" type="parTrans" cxnId="{897F1819-85E3-4CBC-ADA6-DE2B0C9C1F51}">
      <dgm:prSet/>
      <dgm:spPr/>
      <dgm:t>
        <a:bodyPr/>
        <a:lstStyle/>
        <a:p>
          <a:endParaRPr lang="en-GB" sz="700"/>
        </a:p>
      </dgm:t>
    </dgm:pt>
    <dgm:pt modelId="{663EF659-5749-410F-8D57-CD401247D19D}" type="sibTrans" cxnId="{897F1819-85E3-4CBC-ADA6-DE2B0C9C1F51}">
      <dgm:prSet/>
      <dgm:spPr/>
      <dgm:t>
        <a:bodyPr/>
        <a:lstStyle/>
        <a:p>
          <a:endParaRPr lang="en-GB" sz="700"/>
        </a:p>
      </dgm:t>
    </dgm:pt>
    <dgm:pt modelId="{0A29404B-2816-46F2-9848-F9C891F18389}">
      <dgm:prSet phldrT="[Text]" custT="1"/>
      <dgm:spPr/>
      <dgm:t>
        <a:bodyPr/>
        <a:lstStyle/>
        <a:p>
          <a:r>
            <a:rPr lang="en-US" sz="700" dirty="0"/>
            <a:t>Mobile</a:t>
          </a:r>
        </a:p>
        <a:p>
          <a:r>
            <a:rPr lang="en-US" sz="700" dirty="0"/>
            <a:t> first</a:t>
          </a:r>
          <a:endParaRPr lang="en-GB" sz="700" dirty="0"/>
        </a:p>
      </dgm:t>
    </dgm:pt>
    <dgm:pt modelId="{E8AF44E3-4D3E-4A9D-AE2F-E6CE072ECD55}" type="parTrans" cxnId="{500E54BB-4C37-4575-BC23-0486A986E355}">
      <dgm:prSet/>
      <dgm:spPr/>
      <dgm:t>
        <a:bodyPr/>
        <a:lstStyle/>
        <a:p>
          <a:endParaRPr lang="en-GB" sz="700"/>
        </a:p>
      </dgm:t>
    </dgm:pt>
    <dgm:pt modelId="{0D1B0E90-46D4-4366-9EAD-54C467F8E1EA}" type="sibTrans" cxnId="{500E54BB-4C37-4575-BC23-0486A986E355}">
      <dgm:prSet/>
      <dgm:spPr/>
      <dgm:t>
        <a:bodyPr/>
        <a:lstStyle/>
        <a:p>
          <a:endParaRPr lang="en-GB" sz="700"/>
        </a:p>
      </dgm:t>
    </dgm:pt>
    <dgm:pt modelId="{7C63266B-53BA-4219-9BA4-A0C35172ADF6}">
      <dgm:prSet phldrT="[Text]" custT="1"/>
      <dgm:spPr/>
      <dgm:t>
        <a:bodyPr/>
        <a:lstStyle/>
        <a:p>
          <a:r>
            <a:rPr lang="en-US" sz="700" dirty="0"/>
            <a:t>BOP models </a:t>
          </a:r>
          <a:endParaRPr lang="en-GB" sz="700" dirty="0"/>
        </a:p>
      </dgm:t>
    </dgm:pt>
    <dgm:pt modelId="{431CD343-6079-450C-BE15-FCF286FE7CCA}" type="parTrans" cxnId="{7F61D9E7-1B36-48CA-9133-5A49A963F7BC}">
      <dgm:prSet/>
      <dgm:spPr/>
      <dgm:t>
        <a:bodyPr/>
        <a:lstStyle/>
        <a:p>
          <a:endParaRPr lang="en-GB" sz="700"/>
        </a:p>
      </dgm:t>
    </dgm:pt>
    <dgm:pt modelId="{E6F5AB68-90CD-4951-9609-B9B8394CA8EB}" type="sibTrans" cxnId="{7F61D9E7-1B36-48CA-9133-5A49A963F7BC}">
      <dgm:prSet/>
      <dgm:spPr/>
      <dgm:t>
        <a:bodyPr/>
        <a:lstStyle/>
        <a:p>
          <a:endParaRPr lang="en-GB" sz="700"/>
        </a:p>
      </dgm:t>
    </dgm:pt>
    <dgm:pt modelId="{7E72B812-0B22-4841-AA5E-2B1AC08FBD64}">
      <dgm:prSet phldrT="[Text]" custT="1"/>
      <dgm:spPr/>
      <dgm:t>
        <a:bodyPr/>
        <a:lstStyle/>
        <a:p>
          <a:r>
            <a:rPr lang="en-US" sz="700" dirty="0"/>
            <a:t>Mass customization</a:t>
          </a:r>
          <a:endParaRPr lang="en-GB" sz="700" dirty="0"/>
        </a:p>
      </dgm:t>
    </dgm:pt>
    <dgm:pt modelId="{BCD42581-B8E7-4084-B0A1-7E28B31A0200}" type="parTrans" cxnId="{A315F9D7-E06F-4FF5-95BA-5844C2F7F668}">
      <dgm:prSet/>
      <dgm:spPr/>
      <dgm:t>
        <a:bodyPr/>
        <a:lstStyle/>
        <a:p>
          <a:endParaRPr lang="en-GB" sz="700"/>
        </a:p>
      </dgm:t>
    </dgm:pt>
    <dgm:pt modelId="{4CD7CCAB-CC35-4D8F-AFE0-63D0717EB196}" type="sibTrans" cxnId="{A315F9D7-E06F-4FF5-95BA-5844C2F7F668}">
      <dgm:prSet/>
      <dgm:spPr/>
      <dgm:t>
        <a:bodyPr/>
        <a:lstStyle/>
        <a:p>
          <a:endParaRPr lang="en-GB" sz="700"/>
        </a:p>
      </dgm:t>
    </dgm:pt>
    <dgm:pt modelId="{C13644DE-68B3-4026-9AE7-48E430D7F5FD}">
      <dgm:prSet phldrT="[Text]" custT="1"/>
      <dgm:spPr/>
      <dgm:t>
        <a:bodyPr/>
        <a:lstStyle/>
        <a:p>
          <a:r>
            <a:rPr lang="en-US" sz="700" dirty="0"/>
            <a:t>Cyber security and data privacy </a:t>
          </a:r>
          <a:endParaRPr lang="en-GB" sz="700" dirty="0"/>
        </a:p>
      </dgm:t>
    </dgm:pt>
    <dgm:pt modelId="{3F1942EB-A066-427E-847B-4E35B1F94420}" type="parTrans" cxnId="{394A7EB0-B047-46D6-BB22-D2FDCA625B54}">
      <dgm:prSet/>
      <dgm:spPr/>
      <dgm:t>
        <a:bodyPr/>
        <a:lstStyle/>
        <a:p>
          <a:endParaRPr lang="en-GB" sz="1600"/>
        </a:p>
      </dgm:t>
    </dgm:pt>
    <dgm:pt modelId="{3FDAA21E-367E-4CA8-A8B4-6C3156ABFE0C}" type="sibTrans" cxnId="{394A7EB0-B047-46D6-BB22-D2FDCA625B54}">
      <dgm:prSet/>
      <dgm:spPr/>
      <dgm:t>
        <a:bodyPr/>
        <a:lstStyle/>
        <a:p>
          <a:endParaRPr lang="en-GB" sz="1600"/>
        </a:p>
      </dgm:t>
    </dgm:pt>
    <dgm:pt modelId="{7BB8E9E5-1327-4C2D-BAF7-06B84A632E20}">
      <dgm:prSet phldrT="[Text]" custT="1"/>
      <dgm:spPr/>
      <dgm:t>
        <a:bodyPr/>
        <a:lstStyle/>
        <a:p>
          <a:r>
            <a:rPr lang="en-US" sz="700" dirty="0"/>
            <a:t>More seamless experience </a:t>
          </a:r>
          <a:endParaRPr lang="en-GB" sz="700" dirty="0"/>
        </a:p>
      </dgm:t>
    </dgm:pt>
    <dgm:pt modelId="{CF44F9DF-68F3-42F8-A324-2456DCB09BD7}" type="parTrans" cxnId="{6DA32FBC-1CF2-4D46-AA6A-02514F3953CC}">
      <dgm:prSet/>
      <dgm:spPr/>
      <dgm:t>
        <a:bodyPr/>
        <a:lstStyle/>
        <a:p>
          <a:endParaRPr lang="en-GB" sz="1600"/>
        </a:p>
      </dgm:t>
    </dgm:pt>
    <dgm:pt modelId="{6A9B432B-5435-4ED6-B851-602AE1017E75}" type="sibTrans" cxnId="{6DA32FBC-1CF2-4D46-AA6A-02514F3953CC}">
      <dgm:prSet/>
      <dgm:spPr/>
      <dgm:t>
        <a:bodyPr/>
        <a:lstStyle/>
        <a:p>
          <a:endParaRPr lang="en-GB" sz="1600"/>
        </a:p>
      </dgm:t>
    </dgm:pt>
    <dgm:pt modelId="{474BBFDF-1E83-49D5-BE07-E5B16A53171C}">
      <dgm:prSet phldrT="[Text]" custT="1"/>
      <dgm:spPr/>
      <dgm:t>
        <a:bodyPr/>
        <a:lstStyle/>
        <a:p>
          <a:r>
            <a:rPr lang="en-US" sz="700" dirty="0"/>
            <a:t>Customer empowerment</a:t>
          </a:r>
          <a:endParaRPr lang="en-GB" sz="700" dirty="0"/>
        </a:p>
      </dgm:t>
    </dgm:pt>
    <dgm:pt modelId="{93022E48-C78D-4390-90AF-2E3F060DD18A}" type="parTrans" cxnId="{8D3391B8-EF58-4E1A-B197-937D10A1BDA6}">
      <dgm:prSet/>
      <dgm:spPr/>
      <dgm:t>
        <a:bodyPr/>
        <a:lstStyle/>
        <a:p>
          <a:endParaRPr lang="en-GB" sz="1600"/>
        </a:p>
      </dgm:t>
    </dgm:pt>
    <dgm:pt modelId="{5C2C749F-27D9-46AD-B377-BB8B1E2E2854}" type="sibTrans" cxnId="{8D3391B8-EF58-4E1A-B197-937D10A1BDA6}">
      <dgm:prSet/>
      <dgm:spPr/>
      <dgm:t>
        <a:bodyPr/>
        <a:lstStyle/>
        <a:p>
          <a:endParaRPr lang="en-GB" sz="1600"/>
        </a:p>
      </dgm:t>
    </dgm:pt>
    <dgm:pt modelId="{F20286AE-AD40-4903-A6D7-ECF49532D4F7}" type="pres">
      <dgm:prSet presAssocID="{C5D51265-31F2-4084-8F7B-B26226C44D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3C1483-12AC-46A5-A93D-04B1B5013E62}" type="pres">
      <dgm:prSet presAssocID="{B286584F-F224-478D-B01B-DD81FD9B032B}" presName="centerShape" presStyleLbl="node0" presStyleIdx="0" presStyleCnt="1"/>
      <dgm:spPr/>
      <dgm:t>
        <a:bodyPr/>
        <a:lstStyle/>
        <a:p>
          <a:endParaRPr lang="en-GB"/>
        </a:p>
      </dgm:t>
    </dgm:pt>
    <dgm:pt modelId="{46F6B40B-C3A4-4439-B2EC-1370B013C8E3}" type="pres">
      <dgm:prSet presAssocID="{96975A84-DDFC-4E6F-B128-DC2C6DDBAA53}" presName="parTrans" presStyleLbl="bgSibTrans2D1" presStyleIdx="0" presStyleCnt="10"/>
      <dgm:spPr/>
      <dgm:t>
        <a:bodyPr/>
        <a:lstStyle/>
        <a:p>
          <a:endParaRPr lang="en-GB"/>
        </a:p>
      </dgm:t>
    </dgm:pt>
    <dgm:pt modelId="{A342A714-9741-4DF0-A083-10266A5187FA}" type="pres">
      <dgm:prSet presAssocID="{888F4AD5-074F-4FCF-A24D-A82D37672A65}" presName="node" presStyleLbl="node1" presStyleIdx="0" presStyleCnt="10" custScaleX="1864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7E6A8F-ABBB-4A60-A089-C48465A44583}" type="pres">
      <dgm:prSet presAssocID="{DEEED4B3-F45A-446A-9E3D-FAF7730C4027}" presName="parTrans" presStyleLbl="bgSibTrans2D1" presStyleIdx="1" presStyleCnt="10"/>
      <dgm:spPr/>
      <dgm:t>
        <a:bodyPr/>
        <a:lstStyle/>
        <a:p>
          <a:endParaRPr lang="en-GB"/>
        </a:p>
      </dgm:t>
    </dgm:pt>
    <dgm:pt modelId="{826D41BA-4CE1-40F1-AFED-0F74B707BC51}" type="pres">
      <dgm:prSet presAssocID="{724BCBAA-D8A3-4D44-B50E-858AD25AB48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34F213-7881-4C3E-9865-DA91344250FA}" type="pres">
      <dgm:prSet presAssocID="{CAE32502-9B59-4E1C-AD09-9BA1936845A7}" presName="parTrans" presStyleLbl="bgSibTrans2D1" presStyleIdx="2" presStyleCnt="10"/>
      <dgm:spPr/>
      <dgm:t>
        <a:bodyPr/>
        <a:lstStyle/>
        <a:p>
          <a:endParaRPr lang="en-GB"/>
        </a:p>
      </dgm:t>
    </dgm:pt>
    <dgm:pt modelId="{E1D0B8D9-379F-41D7-8F3F-B14049CBB02E}" type="pres">
      <dgm:prSet presAssocID="{557B94F2-1F4E-4D62-AB63-59DCA0BBD62F}" presName="node" presStyleLbl="node1" presStyleIdx="2" presStyleCnt="10" custScaleX="2018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033FDC-B966-42DF-97D8-D7003F4C8443}" type="pres">
      <dgm:prSet presAssocID="{E8AF44E3-4D3E-4A9D-AE2F-E6CE072ECD55}" presName="parTrans" presStyleLbl="bgSibTrans2D1" presStyleIdx="3" presStyleCnt="10"/>
      <dgm:spPr/>
      <dgm:t>
        <a:bodyPr/>
        <a:lstStyle/>
        <a:p>
          <a:endParaRPr lang="en-GB"/>
        </a:p>
      </dgm:t>
    </dgm:pt>
    <dgm:pt modelId="{8C5DA5A5-51D4-4AA1-816C-4AAF9036E6B6}" type="pres">
      <dgm:prSet presAssocID="{0A29404B-2816-46F2-9848-F9C891F18389}" presName="node" presStyleLbl="node1" presStyleIdx="3" presStyleCnt="10" custScaleX="99546" custScaleY="827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EDE766-BCCD-4CF1-AE8D-4E03B6FD30AF}" type="pres">
      <dgm:prSet presAssocID="{65FB6385-12F0-4447-ADAA-445C3C3675BE}" presName="parTrans" presStyleLbl="bgSibTrans2D1" presStyleIdx="4" presStyleCnt="10"/>
      <dgm:spPr/>
      <dgm:t>
        <a:bodyPr/>
        <a:lstStyle/>
        <a:p>
          <a:endParaRPr lang="en-GB"/>
        </a:p>
      </dgm:t>
    </dgm:pt>
    <dgm:pt modelId="{5C97336E-08B0-4A55-B8A9-5A920BA74C5A}" type="pres">
      <dgm:prSet presAssocID="{F85EC7E1-4B82-4E8B-8915-219240AB51EE}" presName="node" presStyleLbl="node1" presStyleIdx="4" presStyleCnt="10" custScaleX="145305" custScaleY="858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7E9D0C-DDDB-4AC0-BADC-F6B47145F828}" type="pres">
      <dgm:prSet presAssocID="{431CD343-6079-450C-BE15-FCF286FE7CCA}" presName="parTrans" presStyleLbl="bgSibTrans2D1" presStyleIdx="5" presStyleCnt="10"/>
      <dgm:spPr/>
      <dgm:t>
        <a:bodyPr/>
        <a:lstStyle/>
        <a:p>
          <a:endParaRPr lang="en-GB"/>
        </a:p>
      </dgm:t>
    </dgm:pt>
    <dgm:pt modelId="{812B7A03-7205-4620-9ED8-8F829C6B316F}" type="pres">
      <dgm:prSet presAssocID="{7C63266B-53BA-4219-9BA4-A0C35172ADF6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8227A0-4008-4AE1-8914-9B8303AFA6F5}" type="pres">
      <dgm:prSet presAssocID="{3F1942EB-A066-427E-847B-4E35B1F94420}" presName="parTrans" presStyleLbl="bgSibTrans2D1" presStyleIdx="6" presStyleCnt="10"/>
      <dgm:spPr/>
      <dgm:t>
        <a:bodyPr/>
        <a:lstStyle/>
        <a:p>
          <a:endParaRPr lang="en-GB"/>
        </a:p>
      </dgm:t>
    </dgm:pt>
    <dgm:pt modelId="{2019AF66-F366-48CE-BB51-01C4864858BA}" type="pres">
      <dgm:prSet presAssocID="{C13644DE-68B3-4026-9AE7-48E430D7F5FD}" presName="node" presStyleLbl="node1" presStyleIdx="6" presStyleCnt="10" custScaleX="1466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B4755-B43A-49A8-AD8E-8CE06E24408E}" type="pres">
      <dgm:prSet presAssocID="{CF44F9DF-68F3-42F8-A324-2456DCB09BD7}" presName="parTrans" presStyleLbl="bgSibTrans2D1" presStyleIdx="7" presStyleCnt="10"/>
      <dgm:spPr/>
      <dgm:t>
        <a:bodyPr/>
        <a:lstStyle/>
        <a:p>
          <a:endParaRPr lang="en-GB"/>
        </a:p>
      </dgm:t>
    </dgm:pt>
    <dgm:pt modelId="{54453653-0224-4820-9194-6C12C9C8B055}" type="pres">
      <dgm:prSet presAssocID="{7BB8E9E5-1327-4C2D-BAF7-06B84A632E20}" presName="node" presStyleLbl="node1" presStyleIdx="7" presStyleCnt="10" custScaleX="1936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34B586-FFD2-4B09-90E1-E3FB407BF9CF}" type="pres">
      <dgm:prSet presAssocID="{93022E48-C78D-4390-90AF-2E3F060DD18A}" presName="parTrans" presStyleLbl="bgSibTrans2D1" presStyleIdx="8" presStyleCnt="10" custAng="0"/>
      <dgm:spPr/>
      <dgm:t>
        <a:bodyPr/>
        <a:lstStyle/>
        <a:p>
          <a:endParaRPr lang="en-GB"/>
        </a:p>
      </dgm:t>
    </dgm:pt>
    <dgm:pt modelId="{408C7C5C-EACD-4B5D-A427-93A940E03B8A}" type="pres">
      <dgm:prSet presAssocID="{474BBFDF-1E83-49D5-BE07-E5B16A53171C}" presName="node" presStyleLbl="node1" presStyleIdx="8" presStyleCnt="10" custAng="0" custScaleX="1988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7349BC-7CE9-444C-8671-A30237D417A4}" type="pres">
      <dgm:prSet presAssocID="{BCD42581-B8E7-4084-B0A1-7E28B31A0200}" presName="parTrans" presStyleLbl="bgSibTrans2D1" presStyleIdx="9" presStyleCnt="10"/>
      <dgm:spPr/>
      <dgm:t>
        <a:bodyPr/>
        <a:lstStyle/>
        <a:p>
          <a:endParaRPr lang="en-GB"/>
        </a:p>
      </dgm:t>
    </dgm:pt>
    <dgm:pt modelId="{D4EA177F-92E3-4847-BF36-F3AAEE7BE9BD}" type="pres">
      <dgm:prSet presAssocID="{7E72B812-0B22-4841-AA5E-2B1AC08FBD64}" presName="node" presStyleLbl="node1" presStyleIdx="9" presStyleCnt="10" custScaleX="1782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773A59-DE6B-4F0A-A7F0-18766F0D3F30}" type="presOf" srcId="{CAE32502-9B59-4E1C-AD09-9BA1936845A7}" destId="{9B34F213-7881-4C3E-9865-DA91344250FA}" srcOrd="0" destOrd="0" presId="urn:microsoft.com/office/officeart/2005/8/layout/radial4"/>
    <dgm:cxn modelId="{E61F9F98-6449-43B9-920E-D161CFF0A2C6}" type="presOf" srcId="{DEEED4B3-F45A-446A-9E3D-FAF7730C4027}" destId="{517E6A8F-ABBB-4A60-A089-C48465A44583}" srcOrd="0" destOrd="0" presId="urn:microsoft.com/office/officeart/2005/8/layout/radial4"/>
    <dgm:cxn modelId="{294E75DC-9069-45B2-A79A-C369E9763F51}" type="presOf" srcId="{0A29404B-2816-46F2-9848-F9C891F18389}" destId="{8C5DA5A5-51D4-4AA1-816C-4AAF9036E6B6}" srcOrd="0" destOrd="0" presId="urn:microsoft.com/office/officeart/2005/8/layout/radial4"/>
    <dgm:cxn modelId="{055BD774-185F-454A-9CB3-6A3333C0401A}" srcId="{B286584F-F224-478D-B01B-DD81FD9B032B}" destId="{888F4AD5-074F-4FCF-A24D-A82D37672A65}" srcOrd="0" destOrd="0" parTransId="{96975A84-DDFC-4E6F-B128-DC2C6DDBAA53}" sibTransId="{0D04B29E-FADC-4DB2-93DD-3734851AC85A}"/>
    <dgm:cxn modelId="{09BD6D44-F1FF-4D9A-B9ED-5C6F78C12904}" type="presOf" srcId="{724BCBAA-D8A3-4D44-B50E-858AD25AB485}" destId="{826D41BA-4CE1-40F1-AFED-0F74B707BC51}" srcOrd="0" destOrd="0" presId="urn:microsoft.com/office/officeart/2005/8/layout/radial4"/>
    <dgm:cxn modelId="{897F1819-85E3-4CBC-ADA6-DE2B0C9C1F51}" srcId="{B286584F-F224-478D-B01B-DD81FD9B032B}" destId="{557B94F2-1F4E-4D62-AB63-59DCA0BBD62F}" srcOrd="2" destOrd="0" parTransId="{CAE32502-9B59-4E1C-AD09-9BA1936845A7}" sibTransId="{663EF659-5749-410F-8D57-CD401247D19D}"/>
    <dgm:cxn modelId="{92CEEC9A-E04A-41E9-9492-ED4562CA3D94}" type="presOf" srcId="{96975A84-DDFC-4E6F-B128-DC2C6DDBAA53}" destId="{46F6B40B-C3A4-4439-B2EC-1370B013C8E3}" srcOrd="0" destOrd="0" presId="urn:microsoft.com/office/officeart/2005/8/layout/radial4"/>
    <dgm:cxn modelId="{6DA32FBC-1CF2-4D46-AA6A-02514F3953CC}" srcId="{B286584F-F224-478D-B01B-DD81FD9B032B}" destId="{7BB8E9E5-1327-4C2D-BAF7-06B84A632E20}" srcOrd="7" destOrd="0" parTransId="{CF44F9DF-68F3-42F8-A324-2456DCB09BD7}" sibTransId="{6A9B432B-5435-4ED6-B851-602AE1017E75}"/>
    <dgm:cxn modelId="{FE620513-76BE-47C8-A03E-545CEC2C9CFC}" type="presOf" srcId="{C13644DE-68B3-4026-9AE7-48E430D7F5FD}" destId="{2019AF66-F366-48CE-BB51-01C4864858BA}" srcOrd="0" destOrd="0" presId="urn:microsoft.com/office/officeart/2005/8/layout/radial4"/>
    <dgm:cxn modelId="{446BB71B-7344-42B1-9E40-DFEFA09C6649}" type="presOf" srcId="{CF44F9DF-68F3-42F8-A324-2456DCB09BD7}" destId="{1E8B4755-B43A-49A8-AD8E-8CE06E24408E}" srcOrd="0" destOrd="0" presId="urn:microsoft.com/office/officeart/2005/8/layout/radial4"/>
    <dgm:cxn modelId="{8D3391B8-EF58-4E1A-B197-937D10A1BDA6}" srcId="{B286584F-F224-478D-B01B-DD81FD9B032B}" destId="{474BBFDF-1E83-49D5-BE07-E5B16A53171C}" srcOrd="8" destOrd="0" parTransId="{93022E48-C78D-4390-90AF-2E3F060DD18A}" sibTransId="{5C2C749F-27D9-46AD-B377-BB8B1E2E2854}"/>
    <dgm:cxn modelId="{B4D119A8-23E7-49EE-A670-1D5859827F38}" srcId="{C5D51265-31F2-4084-8F7B-B26226C44D76}" destId="{B286584F-F224-478D-B01B-DD81FD9B032B}" srcOrd="0" destOrd="0" parTransId="{A0F77C9F-B7E0-4364-9666-6B7550EC0910}" sibTransId="{4D8CE484-B4E0-43D3-AC49-C5A420567047}"/>
    <dgm:cxn modelId="{7EAE56E1-1CFF-44EF-8C97-72730324D58A}" type="presOf" srcId="{888F4AD5-074F-4FCF-A24D-A82D37672A65}" destId="{A342A714-9741-4DF0-A083-10266A5187FA}" srcOrd="0" destOrd="0" presId="urn:microsoft.com/office/officeart/2005/8/layout/radial4"/>
    <dgm:cxn modelId="{500E54BB-4C37-4575-BC23-0486A986E355}" srcId="{B286584F-F224-478D-B01B-DD81FD9B032B}" destId="{0A29404B-2816-46F2-9848-F9C891F18389}" srcOrd="3" destOrd="0" parTransId="{E8AF44E3-4D3E-4A9D-AE2F-E6CE072ECD55}" sibTransId="{0D1B0E90-46D4-4366-9EAD-54C467F8E1EA}"/>
    <dgm:cxn modelId="{D4115454-71EA-41DA-84F4-67214A90A45B}" type="presOf" srcId="{E8AF44E3-4D3E-4A9D-AE2F-E6CE072ECD55}" destId="{17033FDC-B966-42DF-97D8-D7003F4C8443}" srcOrd="0" destOrd="0" presId="urn:microsoft.com/office/officeart/2005/8/layout/radial4"/>
    <dgm:cxn modelId="{F8FBA270-D364-4411-B960-3FAAA7252573}" type="presOf" srcId="{BCD42581-B8E7-4084-B0A1-7E28B31A0200}" destId="{107349BC-7CE9-444C-8671-A30237D417A4}" srcOrd="0" destOrd="0" presId="urn:microsoft.com/office/officeart/2005/8/layout/radial4"/>
    <dgm:cxn modelId="{B5629DE5-A6DA-43FE-922C-C77054FF5AA6}" type="presOf" srcId="{C5D51265-31F2-4084-8F7B-B26226C44D76}" destId="{F20286AE-AD40-4903-A6D7-ECF49532D4F7}" srcOrd="0" destOrd="0" presId="urn:microsoft.com/office/officeart/2005/8/layout/radial4"/>
    <dgm:cxn modelId="{568163BB-52FA-439B-814B-C26C4525761E}" srcId="{B286584F-F224-478D-B01B-DD81FD9B032B}" destId="{F85EC7E1-4B82-4E8B-8915-219240AB51EE}" srcOrd="4" destOrd="0" parTransId="{65FB6385-12F0-4447-ADAA-445C3C3675BE}" sibTransId="{96B24C60-B905-453D-820A-0EAD793F881D}"/>
    <dgm:cxn modelId="{2582F9F3-819D-477C-BF88-B53FCDDFEEB6}" type="presOf" srcId="{7BB8E9E5-1327-4C2D-BAF7-06B84A632E20}" destId="{54453653-0224-4820-9194-6C12C9C8B055}" srcOrd="0" destOrd="0" presId="urn:microsoft.com/office/officeart/2005/8/layout/radial4"/>
    <dgm:cxn modelId="{DFF51611-EFD0-40B0-9CE3-B7192D23B46D}" type="presOf" srcId="{557B94F2-1F4E-4D62-AB63-59DCA0BBD62F}" destId="{E1D0B8D9-379F-41D7-8F3F-B14049CBB02E}" srcOrd="0" destOrd="0" presId="urn:microsoft.com/office/officeart/2005/8/layout/radial4"/>
    <dgm:cxn modelId="{12F233D0-EC3A-4E8D-9068-76C9E692DEE0}" type="presOf" srcId="{F85EC7E1-4B82-4E8B-8915-219240AB51EE}" destId="{5C97336E-08B0-4A55-B8A9-5A920BA74C5A}" srcOrd="0" destOrd="0" presId="urn:microsoft.com/office/officeart/2005/8/layout/radial4"/>
    <dgm:cxn modelId="{AF65EE40-1386-49F2-85EC-63D5F5328E66}" srcId="{B286584F-F224-478D-B01B-DD81FD9B032B}" destId="{724BCBAA-D8A3-4D44-B50E-858AD25AB485}" srcOrd="1" destOrd="0" parTransId="{DEEED4B3-F45A-446A-9E3D-FAF7730C4027}" sibTransId="{C93B3092-92E2-4E1F-AF06-C0AE7B98BE40}"/>
    <dgm:cxn modelId="{394A7EB0-B047-46D6-BB22-D2FDCA625B54}" srcId="{B286584F-F224-478D-B01B-DD81FD9B032B}" destId="{C13644DE-68B3-4026-9AE7-48E430D7F5FD}" srcOrd="6" destOrd="0" parTransId="{3F1942EB-A066-427E-847B-4E35B1F94420}" sibTransId="{3FDAA21E-367E-4CA8-A8B4-6C3156ABFE0C}"/>
    <dgm:cxn modelId="{A315F9D7-E06F-4FF5-95BA-5844C2F7F668}" srcId="{B286584F-F224-478D-B01B-DD81FD9B032B}" destId="{7E72B812-0B22-4841-AA5E-2B1AC08FBD64}" srcOrd="9" destOrd="0" parTransId="{BCD42581-B8E7-4084-B0A1-7E28B31A0200}" sibTransId="{4CD7CCAB-CC35-4D8F-AFE0-63D0717EB196}"/>
    <dgm:cxn modelId="{BCE1C9CA-B68F-48EE-8F2E-F60B20DA026C}" type="presOf" srcId="{7E72B812-0B22-4841-AA5E-2B1AC08FBD64}" destId="{D4EA177F-92E3-4847-BF36-F3AAEE7BE9BD}" srcOrd="0" destOrd="0" presId="urn:microsoft.com/office/officeart/2005/8/layout/radial4"/>
    <dgm:cxn modelId="{408E379E-C3B2-4E3E-B55F-134C07D7B8C1}" type="presOf" srcId="{474BBFDF-1E83-49D5-BE07-E5B16A53171C}" destId="{408C7C5C-EACD-4B5D-A427-93A940E03B8A}" srcOrd="0" destOrd="0" presId="urn:microsoft.com/office/officeart/2005/8/layout/radial4"/>
    <dgm:cxn modelId="{51BEBDC2-07F2-4A7A-B6DA-A3D0531F314B}" type="presOf" srcId="{93022E48-C78D-4390-90AF-2E3F060DD18A}" destId="{2134B586-FFD2-4B09-90E1-E3FB407BF9CF}" srcOrd="0" destOrd="0" presId="urn:microsoft.com/office/officeart/2005/8/layout/radial4"/>
    <dgm:cxn modelId="{379B0909-7844-4042-8A3F-03C324B2816D}" type="presOf" srcId="{3F1942EB-A066-427E-847B-4E35B1F94420}" destId="{F58227A0-4008-4AE1-8914-9B8303AFA6F5}" srcOrd="0" destOrd="0" presId="urn:microsoft.com/office/officeart/2005/8/layout/radial4"/>
    <dgm:cxn modelId="{7F61D9E7-1B36-48CA-9133-5A49A963F7BC}" srcId="{B286584F-F224-478D-B01B-DD81FD9B032B}" destId="{7C63266B-53BA-4219-9BA4-A0C35172ADF6}" srcOrd="5" destOrd="0" parTransId="{431CD343-6079-450C-BE15-FCF286FE7CCA}" sibTransId="{E6F5AB68-90CD-4951-9609-B9B8394CA8EB}"/>
    <dgm:cxn modelId="{D2451274-F4FF-4B42-BD85-B36DD7D24068}" type="presOf" srcId="{7C63266B-53BA-4219-9BA4-A0C35172ADF6}" destId="{812B7A03-7205-4620-9ED8-8F829C6B316F}" srcOrd="0" destOrd="0" presId="urn:microsoft.com/office/officeart/2005/8/layout/radial4"/>
    <dgm:cxn modelId="{547123EC-A220-4044-B157-DB7C5FC115B8}" type="presOf" srcId="{65FB6385-12F0-4447-ADAA-445C3C3675BE}" destId="{DBEDE766-BCCD-4CF1-AE8D-4E03B6FD30AF}" srcOrd="0" destOrd="0" presId="urn:microsoft.com/office/officeart/2005/8/layout/radial4"/>
    <dgm:cxn modelId="{75CDDD3A-B510-4201-9780-ABC078565912}" type="presOf" srcId="{431CD343-6079-450C-BE15-FCF286FE7CCA}" destId="{5C7E9D0C-DDDB-4AC0-BADC-F6B47145F828}" srcOrd="0" destOrd="0" presId="urn:microsoft.com/office/officeart/2005/8/layout/radial4"/>
    <dgm:cxn modelId="{5FA86D94-48AB-4838-AB0E-62A88CD394C4}" type="presOf" srcId="{B286584F-F224-478D-B01B-DD81FD9B032B}" destId="{F63C1483-12AC-46A5-A93D-04B1B5013E62}" srcOrd="0" destOrd="0" presId="urn:microsoft.com/office/officeart/2005/8/layout/radial4"/>
    <dgm:cxn modelId="{903CDC6D-2F65-4D7D-8F6B-301452321E7A}" type="presParOf" srcId="{F20286AE-AD40-4903-A6D7-ECF49532D4F7}" destId="{F63C1483-12AC-46A5-A93D-04B1B5013E62}" srcOrd="0" destOrd="0" presId="urn:microsoft.com/office/officeart/2005/8/layout/radial4"/>
    <dgm:cxn modelId="{7B0DD5AA-DBAE-46CA-A030-58383309E683}" type="presParOf" srcId="{F20286AE-AD40-4903-A6D7-ECF49532D4F7}" destId="{46F6B40B-C3A4-4439-B2EC-1370B013C8E3}" srcOrd="1" destOrd="0" presId="urn:microsoft.com/office/officeart/2005/8/layout/radial4"/>
    <dgm:cxn modelId="{16B14323-5A94-4830-BD2E-1E4C85FB1C54}" type="presParOf" srcId="{F20286AE-AD40-4903-A6D7-ECF49532D4F7}" destId="{A342A714-9741-4DF0-A083-10266A5187FA}" srcOrd="2" destOrd="0" presId="urn:microsoft.com/office/officeart/2005/8/layout/radial4"/>
    <dgm:cxn modelId="{15799793-CDC2-40A5-ADCB-AE26690E0E7A}" type="presParOf" srcId="{F20286AE-AD40-4903-A6D7-ECF49532D4F7}" destId="{517E6A8F-ABBB-4A60-A089-C48465A44583}" srcOrd="3" destOrd="0" presId="urn:microsoft.com/office/officeart/2005/8/layout/radial4"/>
    <dgm:cxn modelId="{6999F710-338B-432E-9D06-65B8065B6360}" type="presParOf" srcId="{F20286AE-AD40-4903-A6D7-ECF49532D4F7}" destId="{826D41BA-4CE1-40F1-AFED-0F74B707BC51}" srcOrd="4" destOrd="0" presId="urn:microsoft.com/office/officeart/2005/8/layout/radial4"/>
    <dgm:cxn modelId="{BED437DE-10DC-41C8-8017-A668D88238AE}" type="presParOf" srcId="{F20286AE-AD40-4903-A6D7-ECF49532D4F7}" destId="{9B34F213-7881-4C3E-9865-DA91344250FA}" srcOrd="5" destOrd="0" presId="urn:microsoft.com/office/officeart/2005/8/layout/radial4"/>
    <dgm:cxn modelId="{4A97EA24-DBAD-483C-BCC4-28224DFE4BDB}" type="presParOf" srcId="{F20286AE-AD40-4903-A6D7-ECF49532D4F7}" destId="{E1D0B8D9-379F-41D7-8F3F-B14049CBB02E}" srcOrd="6" destOrd="0" presId="urn:microsoft.com/office/officeart/2005/8/layout/radial4"/>
    <dgm:cxn modelId="{4B51762B-65E0-44C6-912A-4F9EE486329C}" type="presParOf" srcId="{F20286AE-AD40-4903-A6D7-ECF49532D4F7}" destId="{17033FDC-B966-42DF-97D8-D7003F4C8443}" srcOrd="7" destOrd="0" presId="urn:microsoft.com/office/officeart/2005/8/layout/radial4"/>
    <dgm:cxn modelId="{E0827750-FF6C-46AA-9DA8-54BE58BE9767}" type="presParOf" srcId="{F20286AE-AD40-4903-A6D7-ECF49532D4F7}" destId="{8C5DA5A5-51D4-4AA1-816C-4AAF9036E6B6}" srcOrd="8" destOrd="0" presId="urn:microsoft.com/office/officeart/2005/8/layout/radial4"/>
    <dgm:cxn modelId="{E9640FE6-A100-44FA-B30C-B7D887124690}" type="presParOf" srcId="{F20286AE-AD40-4903-A6D7-ECF49532D4F7}" destId="{DBEDE766-BCCD-4CF1-AE8D-4E03B6FD30AF}" srcOrd="9" destOrd="0" presId="urn:microsoft.com/office/officeart/2005/8/layout/radial4"/>
    <dgm:cxn modelId="{61A078E7-9251-4AD8-A9DB-44582313EF5A}" type="presParOf" srcId="{F20286AE-AD40-4903-A6D7-ECF49532D4F7}" destId="{5C97336E-08B0-4A55-B8A9-5A920BA74C5A}" srcOrd="10" destOrd="0" presId="urn:microsoft.com/office/officeart/2005/8/layout/radial4"/>
    <dgm:cxn modelId="{4268DE83-49F1-41E2-8AFE-0060CC333B40}" type="presParOf" srcId="{F20286AE-AD40-4903-A6D7-ECF49532D4F7}" destId="{5C7E9D0C-DDDB-4AC0-BADC-F6B47145F828}" srcOrd="11" destOrd="0" presId="urn:microsoft.com/office/officeart/2005/8/layout/radial4"/>
    <dgm:cxn modelId="{51363A45-DC79-46D5-9264-AE0EEB676DA8}" type="presParOf" srcId="{F20286AE-AD40-4903-A6D7-ECF49532D4F7}" destId="{812B7A03-7205-4620-9ED8-8F829C6B316F}" srcOrd="12" destOrd="0" presId="urn:microsoft.com/office/officeart/2005/8/layout/radial4"/>
    <dgm:cxn modelId="{72EE1AD7-8ED7-4A90-B54B-66DCD32B45B9}" type="presParOf" srcId="{F20286AE-AD40-4903-A6D7-ECF49532D4F7}" destId="{F58227A0-4008-4AE1-8914-9B8303AFA6F5}" srcOrd="13" destOrd="0" presId="urn:microsoft.com/office/officeart/2005/8/layout/radial4"/>
    <dgm:cxn modelId="{7F1FFEAC-A270-48E2-9764-0FA4FEFDB111}" type="presParOf" srcId="{F20286AE-AD40-4903-A6D7-ECF49532D4F7}" destId="{2019AF66-F366-48CE-BB51-01C4864858BA}" srcOrd="14" destOrd="0" presId="urn:microsoft.com/office/officeart/2005/8/layout/radial4"/>
    <dgm:cxn modelId="{0C960FC6-1DB1-498E-AFC7-1DDD5688C5A0}" type="presParOf" srcId="{F20286AE-AD40-4903-A6D7-ECF49532D4F7}" destId="{1E8B4755-B43A-49A8-AD8E-8CE06E24408E}" srcOrd="15" destOrd="0" presId="urn:microsoft.com/office/officeart/2005/8/layout/radial4"/>
    <dgm:cxn modelId="{60FD80F7-0602-402A-B6C2-E7DC65351455}" type="presParOf" srcId="{F20286AE-AD40-4903-A6D7-ECF49532D4F7}" destId="{54453653-0224-4820-9194-6C12C9C8B055}" srcOrd="16" destOrd="0" presId="urn:microsoft.com/office/officeart/2005/8/layout/radial4"/>
    <dgm:cxn modelId="{3601E959-C873-4C70-AE04-D5ABF82A0DFC}" type="presParOf" srcId="{F20286AE-AD40-4903-A6D7-ECF49532D4F7}" destId="{2134B586-FFD2-4B09-90E1-E3FB407BF9CF}" srcOrd="17" destOrd="0" presId="urn:microsoft.com/office/officeart/2005/8/layout/radial4"/>
    <dgm:cxn modelId="{05693377-A0E8-4D0C-9CAB-B70DB4522136}" type="presParOf" srcId="{F20286AE-AD40-4903-A6D7-ECF49532D4F7}" destId="{408C7C5C-EACD-4B5D-A427-93A940E03B8A}" srcOrd="18" destOrd="0" presId="urn:microsoft.com/office/officeart/2005/8/layout/radial4"/>
    <dgm:cxn modelId="{7FD58AE3-C30A-4CAA-992C-C0F4D891C0B8}" type="presParOf" srcId="{F20286AE-AD40-4903-A6D7-ECF49532D4F7}" destId="{107349BC-7CE9-444C-8671-A30237D417A4}" srcOrd="19" destOrd="0" presId="urn:microsoft.com/office/officeart/2005/8/layout/radial4"/>
    <dgm:cxn modelId="{D039C3AE-7135-4976-8E96-26AB4608E617}" type="presParOf" srcId="{F20286AE-AD40-4903-A6D7-ECF49532D4F7}" destId="{D4EA177F-92E3-4847-BF36-F3AAEE7BE9BD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C1483-12AC-46A5-A93D-04B1B5013E62}">
      <dsp:nvSpPr>
        <dsp:cNvPr id="0" name=""/>
        <dsp:cNvSpPr/>
      </dsp:nvSpPr>
      <dsp:spPr>
        <a:xfrm>
          <a:off x="2716486" y="2059105"/>
          <a:ext cx="839415" cy="839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Consumer behavior</a:t>
          </a:r>
          <a:endParaRPr lang="en-GB" sz="700" kern="1200" dirty="0"/>
        </a:p>
      </dsp:txBody>
      <dsp:txXfrm>
        <a:off x="2839415" y="2182034"/>
        <a:ext cx="593557" cy="593557"/>
      </dsp:txXfrm>
    </dsp:sp>
    <dsp:sp modelId="{46F6B40B-C3A4-4439-B2EC-1370B013C8E3}">
      <dsp:nvSpPr>
        <dsp:cNvPr id="0" name=""/>
        <dsp:cNvSpPr/>
      </dsp:nvSpPr>
      <dsp:spPr>
        <a:xfrm rot="10800000">
          <a:off x="859094" y="2359196"/>
          <a:ext cx="1755235" cy="239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2A714-9741-4DF0-A083-10266A5187FA}">
      <dsp:nvSpPr>
        <dsp:cNvPr id="0" name=""/>
        <dsp:cNvSpPr/>
      </dsp:nvSpPr>
      <dsp:spPr>
        <a:xfrm>
          <a:off x="311453" y="2243777"/>
          <a:ext cx="1095280" cy="47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Self service Dashboards</a:t>
          </a:r>
          <a:endParaRPr lang="en-GB" sz="700" kern="1200" dirty="0"/>
        </a:p>
      </dsp:txBody>
      <dsp:txXfrm>
        <a:off x="325221" y="2257545"/>
        <a:ext cx="1067744" cy="442536"/>
      </dsp:txXfrm>
    </dsp:sp>
    <dsp:sp modelId="{517E6A8F-ABBB-4A60-A089-C48465A44583}">
      <dsp:nvSpPr>
        <dsp:cNvPr id="0" name=""/>
        <dsp:cNvSpPr/>
      </dsp:nvSpPr>
      <dsp:spPr>
        <a:xfrm rot="12000000">
          <a:off x="943493" y="1880545"/>
          <a:ext cx="1755235" cy="239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D41BA-4CE1-40F1-AFED-0F74B707BC51}">
      <dsp:nvSpPr>
        <dsp:cNvPr id="0" name=""/>
        <dsp:cNvSpPr/>
      </dsp:nvSpPr>
      <dsp:spPr>
        <a:xfrm>
          <a:off x="702624" y="1464962"/>
          <a:ext cx="587590" cy="47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Simplicity</a:t>
          </a:r>
          <a:endParaRPr lang="en-GB" sz="700" kern="1200" dirty="0"/>
        </a:p>
      </dsp:txBody>
      <dsp:txXfrm>
        <a:off x="716392" y="1478730"/>
        <a:ext cx="560054" cy="442536"/>
      </dsp:txXfrm>
    </dsp:sp>
    <dsp:sp modelId="{9B34F213-7881-4C3E-9865-DA91344250FA}">
      <dsp:nvSpPr>
        <dsp:cNvPr id="0" name=""/>
        <dsp:cNvSpPr/>
      </dsp:nvSpPr>
      <dsp:spPr>
        <a:xfrm rot="13200000">
          <a:off x="1186510" y="1459626"/>
          <a:ext cx="1755235" cy="239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0B8D9-379F-41D7-8F3F-B14049CBB02E}">
      <dsp:nvSpPr>
        <dsp:cNvPr id="0" name=""/>
        <dsp:cNvSpPr/>
      </dsp:nvSpPr>
      <dsp:spPr>
        <a:xfrm>
          <a:off x="798843" y="780085"/>
          <a:ext cx="1185981" cy="47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Compare and purchase options </a:t>
          </a:r>
          <a:endParaRPr lang="en-GB" sz="700" kern="1200" dirty="0"/>
        </a:p>
      </dsp:txBody>
      <dsp:txXfrm>
        <a:off x="812611" y="793853"/>
        <a:ext cx="1158445" cy="442536"/>
      </dsp:txXfrm>
    </dsp:sp>
    <dsp:sp modelId="{17033FDC-B966-42DF-97D8-D7003F4C8443}">
      <dsp:nvSpPr>
        <dsp:cNvPr id="0" name=""/>
        <dsp:cNvSpPr/>
      </dsp:nvSpPr>
      <dsp:spPr>
        <a:xfrm rot="14400000">
          <a:off x="1558835" y="1147209"/>
          <a:ext cx="1755235" cy="239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DA5A5-51D4-4AA1-816C-4AAF9036E6B6}">
      <dsp:nvSpPr>
        <dsp:cNvPr id="0" name=""/>
        <dsp:cNvSpPr/>
      </dsp:nvSpPr>
      <dsp:spPr>
        <a:xfrm>
          <a:off x="1705182" y="312228"/>
          <a:ext cx="584922" cy="389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Mobile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 first</a:t>
          </a:r>
          <a:endParaRPr lang="en-GB" sz="700" kern="1200" dirty="0"/>
        </a:p>
      </dsp:txBody>
      <dsp:txXfrm>
        <a:off x="1716579" y="323625"/>
        <a:ext cx="562128" cy="366322"/>
      </dsp:txXfrm>
    </dsp:sp>
    <dsp:sp modelId="{DBEDE766-BCCD-4CF1-AE8D-4E03B6FD30AF}">
      <dsp:nvSpPr>
        <dsp:cNvPr id="0" name=""/>
        <dsp:cNvSpPr/>
      </dsp:nvSpPr>
      <dsp:spPr>
        <a:xfrm rot="15600000">
          <a:off x="2015558" y="980975"/>
          <a:ext cx="1755235" cy="239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7336E-08B0-4A55-B8A9-5A920BA74C5A}">
      <dsp:nvSpPr>
        <dsp:cNvPr id="0" name=""/>
        <dsp:cNvSpPr/>
      </dsp:nvSpPr>
      <dsp:spPr>
        <a:xfrm>
          <a:off x="2313880" y="34585"/>
          <a:ext cx="853798" cy="403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Insurance as a service ? </a:t>
          </a:r>
          <a:endParaRPr lang="en-GB" sz="700" kern="1200" dirty="0"/>
        </a:p>
      </dsp:txBody>
      <dsp:txXfrm>
        <a:off x="2325696" y="46401"/>
        <a:ext cx="830166" cy="379812"/>
      </dsp:txXfrm>
    </dsp:sp>
    <dsp:sp modelId="{5C7E9D0C-DDDB-4AC0-BADC-F6B47145F828}">
      <dsp:nvSpPr>
        <dsp:cNvPr id="0" name=""/>
        <dsp:cNvSpPr/>
      </dsp:nvSpPr>
      <dsp:spPr>
        <a:xfrm rot="16800000">
          <a:off x="2501593" y="980975"/>
          <a:ext cx="1755235" cy="239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B7A03-7205-4620-9ED8-8F829C6B316F}">
      <dsp:nvSpPr>
        <dsp:cNvPr id="0" name=""/>
        <dsp:cNvSpPr/>
      </dsp:nvSpPr>
      <dsp:spPr>
        <a:xfrm>
          <a:off x="3237813" y="1271"/>
          <a:ext cx="587590" cy="47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BOP models </a:t>
          </a:r>
          <a:endParaRPr lang="en-GB" sz="700" kern="1200" dirty="0"/>
        </a:p>
      </dsp:txBody>
      <dsp:txXfrm>
        <a:off x="3251581" y="15039"/>
        <a:ext cx="560054" cy="442536"/>
      </dsp:txXfrm>
    </dsp:sp>
    <dsp:sp modelId="{F58227A0-4008-4AE1-8914-9B8303AFA6F5}">
      <dsp:nvSpPr>
        <dsp:cNvPr id="0" name=""/>
        <dsp:cNvSpPr/>
      </dsp:nvSpPr>
      <dsp:spPr>
        <a:xfrm rot="18000000">
          <a:off x="2958317" y="1147209"/>
          <a:ext cx="1755235" cy="239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9AF66-F366-48CE-BB51-01C4864858BA}">
      <dsp:nvSpPr>
        <dsp:cNvPr id="0" name=""/>
        <dsp:cNvSpPr/>
      </dsp:nvSpPr>
      <dsp:spPr>
        <a:xfrm>
          <a:off x="3843908" y="271750"/>
          <a:ext cx="861672" cy="47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Cyber security and data privacy </a:t>
          </a:r>
          <a:endParaRPr lang="en-GB" sz="700" kern="1200" dirty="0"/>
        </a:p>
      </dsp:txBody>
      <dsp:txXfrm>
        <a:off x="3857676" y="285518"/>
        <a:ext cx="834136" cy="442536"/>
      </dsp:txXfrm>
    </dsp:sp>
    <dsp:sp modelId="{1E8B4755-B43A-49A8-AD8E-8CE06E24408E}">
      <dsp:nvSpPr>
        <dsp:cNvPr id="0" name=""/>
        <dsp:cNvSpPr/>
      </dsp:nvSpPr>
      <dsp:spPr>
        <a:xfrm rot="19200000">
          <a:off x="3330641" y="1459626"/>
          <a:ext cx="1755235" cy="239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53653-0224-4820-9194-6C12C9C8B055}">
      <dsp:nvSpPr>
        <dsp:cNvPr id="0" name=""/>
        <dsp:cNvSpPr/>
      </dsp:nvSpPr>
      <dsp:spPr>
        <a:xfrm>
          <a:off x="4311546" y="780085"/>
          <a:ext cx="1138016" cy="47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More seamless experience </a:t>
          </a:r>
          <a:endParaRPr lang="en-GB" sz="700" kern="1200" dirty="0"/>
        </a:p>
      </dsp:txBody>
      <dsp:txXfrm>
        <a:off x="4325314" y="793853"/>
        <a:ext cx="1110480" cy="442536"/>
      </dsp:txXfrm>
    </dsp:sp>
    <dsp:sp modelId="{2134B586-FFD2-4B09-90E1-E3FB407BF9CF}">
      <dsp:nvSpPr>
        <dsp:cNvPr id="0" name=""/>
        <dsp:cNvSpPr/>
      </dsp:nvSpPr>
      <dsp:spPr>
        <a:xfrm rot="20400000">
          <a:off x="3573659" y="1880545"/>
          <a:ext cx="1755235" cy="239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C7C5C-EACD-4B5D-A427-93A940E03B8A}">
      <dsp:nvSpPr>
        <dsp:cNvPr id="0" name=""/>
        <dsp:cNvSpPr/>
      </dsp:nvSpPr>
      <dsp:spPr>
        <a:xfrm>
          <a:off x="4691735" y="1464962"/>
          <a:ext cx="1168465" cy="47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Customer empowerment</a:t>
          </a:r>
          <a:endParaRPr lang="en-GB" sz="700" kern="1200" dirty="0"/>
        </a:p>
      </dsp:txBody>
      <dsp:txXfrm>
        <a:off x="4705503" y="1478730"/>
        <a:ext cx="1140929" cy="442536"/>
      </dsp:txXfrm>
    </dsp:sp>
    <dsp:sp modelId="{107349BC-7CE9-444C-8671-A30237D417A4}">
      <dsp:nvSpPr>
        <dsp:cNvPr id="0" name=""/>
        <dsp:cNvSpPr/>
      </dsp:nvSpPr>
      <dsp:spPr>
        <a:xfrm>
          <a:off x="3658058" y="2359196"/>
          <a:ext cx="1755235" cy="239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A177F-92E3-4847-BF36-F3AAEE7BE9BD}">
      <dsp:nvSpPr>
        <dsp:cNvPr id="0" name=""/>
        <dsp:cNvSpPr/>
      </dsp:nvSpPr>
      <dsp:spPr>
        <a:xfrm>
          <a:off x="4889642" y="2243777"/>
          <a:ext cx="1047303" cy="47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Mass customization</a:t>
          </a:r>
          <a:endParaRPr lang="en-GB" sz="700" kern="1200" dirty="0"/>
        </a:p>
      </dsp:txBody>
      <dsp:txXfrm>
        <a:off x="4903410" y="2257545"/>
        <a:ext cx="1019767" cy="442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4307947" cy="340515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143" y="2"/>
            <a:ext cx="4307947" cy="340515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r">
              <a:defRPr sz="1200"/>
            </a:lvl1pPr>
          </a:lstStyle>
          <a:p>
            <a:fld id="{8C1F4B0B-BCFD-4C67-9D6B-48637D3FD01A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6463940"/>
            <a:ext cx="4307947" cy="340515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143" y="6463940"/>
            <a:ext cx="4307947" cy="340515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r">
              <a:defRPr sz="1200"/>
            </a:lvl1pPr>
          </a:lstStyle>
          <a:p>
            <a:fld id="{0E04DB50-1DC9-465E-B19B-5529282E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1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4307947" cy="340515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143" y="2"/>
            <a:ext cx="4307947" cy="340515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r">
              <a:defRPr sz="1200"/>
            </a:lvl1pPr>
          </a:lstStyle>
          <a:p>
            <a:fld id="{8220BD72-7DD0-4F5D-B245-E2A000C308BE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00775" y="444500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2" rIns="94225" bIns="471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44410" y="3227321"/>
            <a:ext cx="5539959" cy="3062294"/>
          </a:xfrm>
          <a:prstGeom prst="rect">
            <a:avLst/>
          </a:prstGeom>
        </p:spPr>
        <p:txBody>
          <a:bodyPr vert="horz" lIns="94225" tIns="47112" rIns="94225" bIns="471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6463940"/>
            <a:ext cx="4307947" cy="340515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143" y="6463940"/>
            <a:ext cx="4307947" cy="340515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r">
              <a:defRPr sz="1200"/>
            </a:lvl1pPr>
          </a:lstStyle>
          <a:p>
            <a:fld id="{26BF0B66-E7D5-42BD-AB31-1417D101D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9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morning </a:t>
            </a:r>
          </a:p>
          <a:p>
            <a:r>
              <a:rPr lang="en-GB" dirty="0"/>
              <a:t>I am not used to such a big classroom! Very impressive and slightly overwhelming. </a:t>
            </a:r>
          </a:p>
          <a:p>
            <a:r>
              <a:rPr lang="en-GB" dirty="0"/>
              <a:t>I am Valerie the head of the Innovation Lab and I will go through these few slides to present the Innovation strategy . </a:t>
            </a:r>
          </a:p>
          <a:p>
            <a:r>
              <a:rPr lang="en-GB" dirty="0"/>
              <a:t>The aim of this strategy is to prepare Daman for the future, to make Daman “</a:t>
            </a:r>
            <a:r>
              <a:rPr lang="en-GB" sz="1400" b="1" dirty="0"/>
              <a:t>futureproof</a:t>
            </a:r>
            <a:r>
              <a:rPr lang="en-GB" sz="1400" dirty="0"/>
              <a:t> ! “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06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477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543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73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324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07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“Use of statistical algorithms and machine learning techniques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to identify the likelihood of future outcomes based on historical data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[…] to provide a best assessment of what will happen in the future”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</a:rPr>
              <a:t>SAS.com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2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Health Insurance </a:t>
            </a:r>
            <a:r>
              <a:rPr lang="en-US" sz="1200" b="1" dirty="0" smtClean="0">
                <a:solidFill>
                  <a:schemeClr val="tx1"/>
                </a:solidFill>
              </a:rPr>
              <a:t>companies move away from traditional retroactive analysis </a:t>
            </a:r>
            <a:r>
              <a:rPr lang="en-US" sz="1200" dirty="0" smtClean="0">
                <a:solidFill>
                  <a:schemeClr val="tx1"/>
                </a:solidFill>
              </a:rPr>
              <a:t>of historical data towards customized predictive analysis of behavior’s and trends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Understand </a:t>
            </a:r>
            <a:r>
              <a:rPr lang="en-US" sz="1200" b="1" i="1" u="sng" dirty="0" smtClean="0">
                <a:solidFill>
                  <a:schemeClr val="tx1"/>
                </a:solidFill>
              </a:rPr>
              <a:t>member specific drivers within a larger population</a:t>
            </a:r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1200" b="1" i="1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1200" b="1" i="1" dirty="0" smtClean="0">
                <a:solidFill>
                  <a:schemeClr val="tx1"/>
                </a:solidFill>
              </a:rPr>
              <a:t>Technology</a:t>
            </a:r>
            <a:r>
              <a:rPr lang="en-US" sz="1200" b="1" i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advances – volume – speed . Better computing power + </a:t>
            </a:r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1200" b="1" i="1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Growing volume of data, very often in electronic format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Faster and cheaper hardware, i.e. computer, memory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Better and cheaper software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Specialized companies offering services</a:t>
            </a:r>
            <a:endParaRPr lang="en-GB" sz="12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2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73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399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 smtClean="0"/>
              <a:t>Machine learning algorisms help to better understand future cost of a health insurance scheme to better manage risks and medical cost</a:t>
            </a:r>
            <a:endParaRPr lang="en-GB" sz="1200" dirty="0" smtClean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Optimize risk assessment and policy pricing</a:t>
            </a:r>
            <a:r>
              <a:rPr lang="en-US" sz="1200" dirty="0" smtClean="0">
                <a:solidFill>
                  <a:schemeClr val="tx1"/>
                </a:solidFill>
              </a:rPr>
              <a:t> with machine learning to complement “traditional” approaches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Enables (pro active) policy performance management for large policies with a clear value add to the client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Trend and cost scenarios for large populations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Support for policy and decision makers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Cooperation with Re-insurance partner</a:t>
            </a:r>
          </a:p>
          <a:p>
            <a:endParaRPr lang="en-GB" dirty="0" smtClean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Detecting </a:t>
            </a:r>
            <a:r>
              <a:rPr lang="en-US" sz="1200" dirty="0">
                <a:solidFill>
                  <a:schemeClr val="tx1"/>
                </a:solidFill>
              </a:rPr>
              <a:t>meaningful group combination in member behavior to identify anomalies and extreme spending patterns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Helps to identify signs </a:t>
            </a:r>
            <a:r>
              <a:rPr lang="en-US" sz="1200" b="1" dirty="0">
                <a:solidFill>
                  <a:schemeClr val="tx1"/>
                </a:solidFill>
              </a:rPr>
              <a:t>of abuse </a:t>
            </a:r>
            <a:r>
              <a:rPr lang="en-US" sz="1200" dirty="0">
                <a:solidFill>
                  <a:schemeClr val="tx1"/>
                </a:solidFill>
              </a:rPr>
              <a:t>or </a:t>
            </a:r>
            <a:r>
              <a:rPr lang="en-US" sz="1200" b="1" dirty="0">
                <a:solidFill>
                  <a:schemeClr val="tx1"/>
                </a:solidFill>
              </a:rPr>
              <a:t>fraud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</a:rPr>
              <a:t>Methodology embedded as standard medical cost containment tool across our portfolios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3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68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 smtClean="0"/>
              <a:t>Machine learning algorisms help to better understand future cost of a health insurance scheme to better manage risks and medical cost</a:t>
            </a:r>
            <a:endParaRPr lang="en-GB" sz="1200" dirty="0" smtClean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Optimize risk assessment and policy pricing</a:t>
            </a:r>
            <a:r>
              <a:rPr lang="en-US" sz="1200" dirty="0" smtClean="0">
                <a:solidFill>
                  <a:schemeClr val="tx1"/>
                </a:solidFill>
              </a:rPr>
              <a:t> with machine learning to complement “traditional” approaches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Enables (pro active) policy performance management for large policies with a clear value add to the client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Trend and cost scenarios for large populations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Support for policy and decision makers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Cooperation with Re-insurance partner</a:t>
            </a:r>
          </a:p>
          <a:p>
            <a:endParaRPr lang="en-GB" dirty="0" smtClean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Pilot </a:t>
            </a:r>
            <a:r>
              <a:rPr lang="en-US" sz="1200" dirty="0">
                <a:solidFill>
                  <a:schemeClr val="tx1"/>
                </a:solidFill>
              </a:rPr>
              <a:t>started to develop a machine learning algorithm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</a:rPr>
              <a:t>Daman receives 37 million claims per year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Claims management was identified as </a:t>
            </a:r>
            <a:r>
              <a:rPr lang="en-US" sz="1200" b="1" dirty="0">
                <a:solidFill>
                  <a:schemeClr val="tx1"/>
                </a:solidFill>
              </a:rPr>
              <a:t>major cost block </a:t>
            </a:r>
            <a:r>
              <a:rPr lang="en-US" sz="1200" dirty="0">
                <a:solidFill>
                  <a:schemeClr val="tx1"/>
                </a:solidFill>
              </a:rPr>
              <a:t>with good potential to be further automated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</a:rPr>
              <a:t>Challenge </a:t>
            </a:r>
            <a:r>
              <a:rPr lang="en-US" sz="1200" b="0" dirty="0">
                <a:solidFill>
                  <a:schemeClr val="tx1"/>
                </a:solidFill>
              </a:rPr>
              <a:t>to </a:t>
            </a:r>
            <a:r>
              <a:rPr lang="en-US" sz="1200" b="1" dirty="0">
                <a:solidFill>
                  <a:schemeClr val="tx1"/>
                </a:solidFill>
              </a:rPr>
              <a:t>calibrate error margins against automation rates  Arbitrage</a:t>
            </a:r>
            <a:r>
              <a:rPr lang="en-US" sz="1200" b="1" baseline="0" dirty="0">
                <a:solidFill>
                  <a:schemeClr val="tx1"/>
                </a:solidFill>
              </a:rPr>
              <a:t> ! Automation rate versus error margins </a:t>
            </a:r>
            <a:endParaRPr lang="en-US" sz="12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632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Pilot started to develop a machine learning algorithm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</a:rPr>
              <a:t>Daman receives 37 million claims per year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Claims management was identified as </a:t>
            </a:r>
            <a:r>
              <a:rPr lang="en-US" sz="1200" b="1" dirty="0">
                <a:solidFill>
                  <a:schemeClr val="tx1"/>
                </a:solidFill>
              </a:rPr>
              <a:t>major cost block </a:t>
            </a:r>
            <a:r>
              <a:rPr lang="en-US" sz="1200" dirty="0">
                <a:solidFill>
                  <a:schemeClr val="tx1"/>
                </a:solidFill>
              </a:rPr>
              <a:t>with good potential to be further automated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/>
                </a:solidFill>
              </a:rPr>
              <a:t>Challenge </a:t>
            </a:r>
            <a:r>
              <a:rPr lang="en-US" sz="1200" b="0" dirty="0">
                <a:solidFill>
                  <a:schemeClr val="tx1"/>
                </a:solidFill>
              </a:rPr>
              <a:t>to </a:t>
            </a:r>
            <a:r>
              <a:rPr lang="en-US" sz="1200" b="1" dirty="0">
                <a:solidFill>
                  <a:schemeClr val="tx1"/>
                </a:solidFill>
              </a:rPr>
              <a:t>calibrate error margins against automation rates  Arbitrage</a:t>
            </a:r>
            <a:r>
              <a:rPr lang="en-US" sz="1200" b="1" baseline="0" dirty="0">
                <a:solidFill>
                  <a:schemeClr val="tx1"/>
                </a:solidFill>
              </a:rPr>
              <a:t> ! Automation rate versus error margins </a:t>
            </a:r>
            <a:endParaRPr lang="en-US" sz="12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09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 smtClean="0"/>
              <a:t>Machine learning algorisms help to better understand future cost of a health insurance scheme to better manage risks and medical cost</a:t>
            </a:r>
            <a:endParaRPr lang="en-GB" sz="1200" dirty="0" smtClean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Optimize risk assessment and policy pricing</a:t>
            </a:r>
            <a:r>
              <a:rPr lang="en-US" sz="1200" dirty="0" smtClean="0">
                <a:solidFill>
                  <a:schemeClr val="tx1"/>
                </a:solidFill>
              </a:rPr>
              <a:t> with machine learning to complement “traditional” approaches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Enables (pro active) policy performance management for large policies with a clear value add to the client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Trend and cost scenarios for large populations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Support for policy and decision makers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Cooperation with Re-insurance partner</a:t>
            </a:r>
          </a:p>
          <a:p>
            <a:endParaRPr lang="en-GB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47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The objective of the Member Profiling project was to derive a </a:t>
            </a:r>
            <a:r>
              <a:rPr lang="en-US" sz="1200" b="1" dirty="0" smtClean="0">
                <a:solidFill>
                  <a:schemeClr val="tx1"/>
                </a:solidFill>
              </a:rPr>
              <a:t>Member Specific Unified Risk Score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Knowing the health status of the member would be important for </a:t>
            </a:r>
            <a:r>
              <a:rPr lang="en-US" sz="1200" b="1" dirty="0" smtClean="0">
                <a:solidFill>
                  <a:schemeClr val="tx1"/>
                </a:solidFill>
              </a:rPr>
              <a:t>various other key initiatives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Data took into consideration </a:t>
            </a:r>
            <a:r>
              <a:rPr lang="en-US" sz="1200" b="1" dirty="0" smtClean="0">
                <a:solidFill>
                  <a:schemeClr val="tx1"/>
                </a:solidFill>
              </a:rPr>
              <a:t>18 months </a:t>
            </a:r>
            <a:r>
              <a:rPr lang="en-US" sz="1200" dirty="0" smtClean="0">
                <a:solidFill>
                  <a:schemeClr val="tx1"/>
                </a:solidFill>
              </a:rPr>
              <a:t>of member data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Total time line for the </a:t>
            </a:r>
            <a:r>
              <a:rPr lang="en-US" sz="1200" b="1" dirty="0" smtClean="0">
                <a:solidFill>
                  <a:schemeClr val="tx1"/>
                </a:solidFill>
              </a:rPr>
              <a:t>project 2 months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284163" lvl="2" indent="-2841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4163" lvl="2" indent="-2841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Group members with similar clinical risk profiles and derive a Health Risk Score (HRS) = </a:t>
            </a:r>
            <a:r>
              <a:rPr lang="en-US" sz="1200" b="1" dirty="0" smtClean="0">
                <a:solidFill>
                  <a:schemeClr val="tx1"/>
                </a:solidFill>
              </a:rPr>
              <a:t>Health Status of the person from 0-9</a:t>
            </a:r>
          </a:p>
          <a:p>
            <a:pPr marL="284163" lvl="2" indent="-2841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4163" lvl="2" indent="-2841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Use machine learning model to </a:t>
            </a:r>
            <a:r>
              <a:rPr lang="en-US" sz="1200" b="1" dirty="0" smtClean="0">
                <a:solidFill>
                  <a:schemeClr val="tx1"/>
                </a:solidFill>
              </a:rPr>
              <a:t>cluster members </a:t>
            </a:r>
            <a:r>
              <a:rPr lang="en-US" sz="1200" dirty="0" smtClean="0">
                <a:solidFill>
                  <a:schemeClr val="tx1"/>
                </a:solidFill>
              </a:rPr>
              <a:t>based on utilization and derive a </a:t>
            </a:r>
            <a:r>
              <a:rPr lang="en-US" sz="1200" b="1" dirty="0" smtClean="0">
                <a:solidFill>
                  <a:schemeClr val="tx1"/>
                </a:solidFill>
              </a:rPr>
              <a:t>Unified Risk Score (URS) from 0 to 100 </a:t>
            </a:r>
            <a:r>
              <a:rPr lang="en-US" sz="1200" dirty="0" smtClean="0">
                <a:solidFill>
                  <a:schemeClr val="tx1"/>
                </a:solidFill>
              </a:rPr>
              <a:t>taking various parameter into consideration</a:t>
            </a:r>
          </a:p>
          <a:p>
            <a:pPr marL="284163" lvl="2" indent="-2841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Based on their scores, members can be categorized as </a:t>
            </a:r>
            <a:r>
              <a:rPr lang="en-US" sz="1200" b="1" dirty="0" smtClean="0">
                <a:solidFill>
                  <a:schemeClr val="tx1"/>
                </a:solidFill>
              </a:rPr>
              <a:t>High, Low and Medium Risk</a:t>
            </a:r>
            <a:endParaRPr lang="en-GB" sz="1200" b="1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pPr>
              <a:spcAft>
                <a:spcPts val="600"/>
              </a:spcAft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1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The different risk scores are used to </a:t>
            </a:r>
            <a:r>
              <a:rPr lang="en-US" sz="1200" b="1" dirty="0" smtClean="0">
                <a:solidFill>
                  <a:schemeClr val="tx1"/>
                </a:solidFill>
              </a:rPr>
              <a:t>optimize different elements of the value chain</a:t>
            </a:r>
            <a:r>
              <a:rPr lang="en-US" sz="1200" dirty="0" smtClean="0">
                <a:solidFill>
                  <a:schemeClr val="tx1"/>
                </a:solidFill>
              </a:rPr>
              <a:t>, i.e.</a:t>
            </a:r>
          </a:p>
          <a:p>
            <a:pPr>
              <a:spcAft>
                <a:spcPts val="600"/>
              </a:spcAft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Underwriting for small and individual policies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Medical cost containment </a:t>
            </a:r>
            <a:r>
              <a:rPr lang="en-US" sz="1200" dirty="0" smtClean="0">
                <a:solidFill>
                  <a:schemeClr val="tx1"/>
                </a:solidFill>
              </a:rPr>
              <a:t>(i.e. anomaly detection)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Optimize </a:t>
            </a:r>
            <a:r>
              <a:rPr lang="en-US" sz="1200" b="1" dirty="0" smtClean="0">
                <a:solidFill>
                  <a:schemeClr val="tx1"/>
                </a:solidFill>
              </a:rPr>
              <a:t>cross- and up-selling </a:t>
            </a:r>
            <a:r>
              <a:rPr lang="en-US" sz="1200" dirty="0" smtClean="0">
                <a:solidFill>
                  <a:schemeClr val="tx1"/>
                </a:solidFill>
              </a:rPr>
              <a:t>of products and solutions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Member management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Optimize authorization processes</a:t>
            </a:r>
          </a:p>
          <a:p>
            <a:pPr marL="1714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Etc.</a:t>
            </a:r>
            <a:endParaRPr lang="en-GB" sz="1200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78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5880" y="461700"/>
            <a:ext cx="5539959" cy="30622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do we need to innovate ? </a:t>
            </a: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“INNOVATE OR BECOME IRRELEVANT”</a:t>
            </a:r>
            <a:r>
              <a:rPr lang="en-US" b="1" baseline="0" dirty="0" smtClean="0"/>
              <a:t> _Coca Cola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r>
              <a:rPr lang="en-GB" dirty="0" smtClean="0"/>
              <a:t>Well I think you all have heard how disrupted certain industries have been in the last 2 decades. </a:t>
            </a:r>
          </a:p>
          <a:p>
            <a:endParaRPr lang="en-GB" dirty="0" smtClean="0"/>
          </a:p>
          <a:p>
            <a:r>
              <a:rPr lang="en-GB" dirty="0" smtClean="0"/>
              <a:t>New entrants have basically completely killed incumbents. </a:t>
            </a:r>
          </a:p>
          <a:p>
            <a:r>
              <a:rPr lang="en-GB" dirty="0" smtClean="0"/>
              <a:t>Think </a:t>
            </a:r>
            <a:r>
              <a:rPr lang="en-GB" b="0" dirty="0" smtClean="0"/>
              <a:t>of </a:t>
            </a:r>
            <a:r>
              <a:rPr lang="en-GB" b="1" dirty="0" smtClean="0"/>
              <a:t> Barnes &amp; Nobel </a:t>
            </a:r>
            <a:r>
              <a:rPr lang="en-GB" dirty="0" smtClean="0"/>
              <a:t>in the US </a:t>
            </a:r>
          </a:p>
          <a:p>
            <a:r>
              <a:rPr lang="en-GB" dirty="0" smtClean="0"/>
              <a:t>Think of </a:t>
            </a:r>
            <a:r>
              <a:rPr lang="en-GB" b="1" dirty="0" smtClean="0"/>
              <a:t>HMV</a:t>
            </a:r>
            <a:r>
              <a:rPr lang="en-GB" dirty="0" smtClean="0"/>
              <a:t> in the UK </a:t>
            </a:r>
          </a:p>
          <a:p>
            <a:r>
              <a:rPr lang="en-GB" dirty="0" smtClean="0"/>
              <a:t>When did you buy your last CD ?  7 -10 years ago ? </a:t>
            </a:r>
          </a:p>
          <a:p>
            <a:endParaRPr lang="en-GB" dirty="0" smtClean="0"/>
          </a:p>
          <a:p>
            <a:r>
              <a:rPr lang="en-GB" dirty="0" smtClean="0"/>
              <a:t>So look around!</a:t>
            </a:r>
            <a:r>
              <a:rPr lang="en-GB" baseline="0" dirty="0" smtClean="0"/>
              <a:t> </a:t>
            </a:r>
          </a:p>
          <a:p>
            <a:r>
              <a:rPr lang="en-GB" dirty="0" smtClean="0"/>
              <a:t> whole industries are been </a:t>
            </a:r>
            <a:r>
              <a:rPr lang="en-GB" b="1" dirty="0" smtClean="0"/>
              <a:t>disrupted by new young companies </a:t>
            </a:r>
            <a:r>
              <a:rPr lang="en-GB" dirty="0" smtClean="0"/>
              <a:t>and</a:t>
            </a:r>
          </a:p>
          <a:p>
            <a:r>
              <a:rPr lang="en-GB" dirty="0" smtClean="0"/>
              <a:t> these companies often don’t know the sector but they have the </a:t>
            </a:r>
            <a:r>
              <a:rPr lang="en-GB" b="1" dirty="0" smtClean="0"/>
              <a:t>technology</a:t>
            </a:r>
            <a:r>
              <a:rPr lang="en-GB" dirty="0" smtClean="0"/>
              <a:t>, they </a:t>
            </a:r>
            <a:r>
              <a:rPr lang="en-GB" b="1" dirty="0" smtClean="0"/>
              <a:t>own the customer interface.</a:t>
            </a:r>
          </a:p>
          <a:p>
            <a:endParaRPr lang="en-GB" b="1" dirty="0" smtClean="0"/>
          </a:p>
          <a:p>
            <a:r>
              <a:rPr lang="en-GB" dirty="0" smtClean="0"/>
              <a:t>The banking industry is being disrupted as we speak…. </a:t>
            </a:r>
          </a:p>
          <a:p>
            <a:r>
              <a:rPr lang="en-GB" dirty="0" smtClean="0"/>
              <a:t>You probably have read that 2 weeks ago Amazon applied for an insurance license in India!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…. Insurance is next ! </a:t>
            </a:r>
            <a:r>
              <a:rPr lang="en-GB" b="1" dirty="0" smtClean="0"/>
              <a:t>The clock is ticking </a:t>
            </a:r>
            <a:r>
              <a:rPr lang="en-GB" dirty="0" smtClean="0"/>
              <a:t>!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36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4410" y="443845"/>
            <a:ext cx="5539959" cy="30622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99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48313" y="147638"/>
            <a:ext cx="3402012" cy="255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350" y="147949"/>
            <a:ext cx="4480849" cy="3062294"/>
          </a:xfrm>
        </p:spPr>
        <p:txBody>
          <a:bodyPr/>
          <a:lstStyle/>
          <a:p>
            <a:r>
              <a:rPr lang="en-GB" sz="1100" dirty="0" smtClean="0"/>
              <a:t>So how as do we </a:t>
            </a:r>
            <a:r>
              <a:rPr lang="en-GB" sz="1100" b="1" dirty="0" smtClean="0"/>
              <a:t>become</a:t>
            </a:r>
            <a:r>
              <a:rPr lang="en-GB" sz="1100" dirty="0" smtClean="0"/>
              <a:t> an “innovative company” ? Which </a:t>
            </a:r>
            <a:r>
              <a:rPr lang="en-GB" sz="1100" b="1" dirty="0" err="1" smtClean="0"/>
              <a:t>behaviors</a:t>
            </a:r>
            <a:r>
              <a:rPr lang="en-GB" sz="1100" dirty="0" smtClean="0"/>
              <a:t> do you need to change to embrace innovation ? </a:t>
            </a:r>
          </a:p>
          <a:p>
            <a:endParaRPr lang="en-GB" sz="1100" dirty="0" smtClean="0"/>
          </a:p>
          <a:p>
            <a:r>
              <a:rPr lang="en-GB" sz="1100" dirty="0" smtClean="0"/>
              <a:t>According to BJ </a:t>
            </a:r>
            <a:r>
              <a:rPr lang="en-GB" sz="1100" dirty="0" err="1" smtClean="0"/>
              <a:t>Foogs</a:t>
            </a:r>
            <a:r>
              <a:rPr lang="en-GB" sz="1100" dirty="0" smtClean="0"/>
              <a:t> model, there are 3 components to behaviour : </a:t>
            </a:r>
          </a:p>
          <a:p>
            <a:endParaRPr lang="en-GB" sz="1100" dirty="0" smtClean="0"/>
          </a:p>
          <a:p>
            <a:r>
              <a:rPr lang="en-GB" sz="1100" dirty="0" smtClean="0"/>
              <a:t>A </a:t>
            </a:r>
            <a:r>
              <a:rPr lang="en-GB" sz="1200" b="1" dirty="0" err="1" smtClean="0"/>
              <a:t>mindset</a:t>
            </a:r>
            <a:r>
              <a:rPr lang="en-GB" sz="1100" dirty="0" smtClean="0"/>
              <a:t>, a motivation,</a:t>
            </a:r>
            <a:r>
              <a:rPr lang="en-GB" sz="1100" baseline="0" dirty="0" smtClean="0"/>
              <a:t>  in the </a:t>
            </a:r>
            <a:r>
              <a:rPr lang="en-GB" sz="1100" dirty="0" smtClean="0"/>
              <a:t>corporate world</a:t>
            </a:r>
            <a:r>
              <a:rPr lang="en-GB" sz="1100" baseline="0" dirty="0" smtClean="0"/>
              <a:t> … </a:t>
            </a:r>
            <a:r>
              <a:rPr lang="en-GB" sz="1100" dirty="0" smtClean="0"/>
              <a:t>a  culture </a:t>
            </a:r>
            <a:r>
              <a:rPr lang="en-GB" sz="1100" dirty="0" smtClean="0">
                <a:sym typeface="Wingdings" pitchFamily="2" charset="2"/>
              </a:rPr>
              <a:t> </a:t>
            </a:r>
            <a:r>
              <a:rPr lang="en-GB" sz="1100" dirty="0" smtClean="0"/>
              <a:t>“Do I want to do this” ,</a:t>
            </a:r>
          </a:p>
          <a:p>
            <a:r>
              <a:rPr lang="en-GB" sz="1100" dirty="0" smtClean="0"/>
              <a:t>  </a:t>
            </a:r>
          </a:p>
          <a:p>
            <a:r>
              <a:rPr lang="en-GB" sz="1100" dirty="0" smtClean="0"/>
              <a:t>a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skillset</a:t>
            </a:r>
            <a:r>
              <a:rPr lang="en-GB" sz="1100" dirty="0" smtClean="0"/>
              <a:t> </a:t>
            </a:r>
            <a:r>
              <a:rPr lang="en-GB" sz="1100" dirty="0" smtClean="0">
                <a:sym typeface="Wingdings" pitchFamily="2" charset="2"/>
              </a:rPr>
              <a:t> ”do I have the ability, the right skills to change ? </a:t>
            </a:r>
          </a:p>
          <a:p>
            <a:endParaRPr lang="en-GB" sz="1100" dirty="0" smtClean="0">
              <a:sym typeface="Wingdings" pitchFamily="2" charset="2"/>
            </a:endParaRPr>
          </a:p>
          <a:p>
            <a:r>
              <a:rPr lang="en-GB" sz="1100" dirty="0" smtClean="0"/>
              <a:t>and a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</a:t>
            </a:r>
            <a:r>
              <a:rPr lang="en-GB" sz="1100" dirty="0" smtClean="0"/>
              <a:t> , an opportunity “am I given the opportunity to</a:t>
            </a:r>
            <a:r>
              <a:rPr lang="en-GB" sz="1100" baseline="0" dirty="0" smtClean="0"/>
              <a:t> act out these new </a:t>
            </a:r>
            <a:r>
              <a:rPr lang="en-GB" sz="1100" baseline="0" dirty="0" err="1" smtClean="0"/>
              <a:t>behaviors</a:t>
            </a:r>
            <a:r>
              <a:rPr lang="en-GB" sz="1100" dirty="0" smtClean="0"/>
              <a:t>” </a:t>
            </a:r>
          </a:p>
          <a:p>
            <a:endParaRPr lang="en-US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100" dirty="0" smtClean="0"/>
              <a:t>And these are the </a:t>
            </a:r>
            <a:r>
              <a:rPr lang="en-GB" sz="1100" b="1" dirty="0" smtClean="0"/>
              <a:t>3 pillars </a:t>
            </a:r>
            <a:r>
              <a:rPr lang="en-GB" sz="1100" dirty="0" smtClean="0"/>
              <a:t>of the innovation strategy. </a:t>
            </a:r>
          </a:p>
          <a:p>
            <a:endParaRPr lang="en-GB" sz="1100" dirty="0" smtClean="0"/>
          </a:p>
          <a:p>
            <a:r>
              <a:rPr lang="en-GB" sz="1100" dirty="0" smtClean="0"/>
              <a:t>First we are going to define what kind of </a:t>
            </a:r>
            <a:r>
              <a:rPr lang="en-GB" sz="1100" b="1" dirty="0" smtClean="0"/>
              <a:t>innovative culture </a:t>
            </a:r>
            <a:r>
              <a:rPr lang="en-GB" sz="1100" dirty="0" smtClean="0"/>
              <a:t>we </a:t>
            </a:r>
            <a:r>
              <a:rPr lang="en-GB" sz="1100" b="1" dirty="0" smtClean="0"/>
              <a:t>want</a:t>
            </a:r>
            <a:r>
              <a:rPr lang="en-GB" sz="1100" dirty="0" smtClean="0"/>
              <a:t> to have at Daman</a:t>
            </a:r>
          </a:p>
          <a:p>
            <a:endParaRPr lang="en-GB" sz="1100" dirty="0" smtClean="0"/>
          </a:p>
          <a:p>
            <a:r>
              <a:rPr lang="en-GB" sz="1100" dirty="0" smtClean="0"/>
              <a:t>Then we will </a:t>
            </a:r>
            <a:r>
              <a:rPr lang="en-GB" sz="1100" b="1" dirty="0" smtClean="0"/>
              <a:t>train</a:t>
            </a:r>
            <a:r>
              <a:rPr lang="en-GB" sz="1100" dirty="0" smtClean="0"/>
              <a:t> our people to make sure they have the </a:t>
            </a:r>
            <a:r>
              <a:rPr lang="en-GB" sz="1100" b="1" dirty="0" smtClean="0"/>
              <a:t>skills to adapt </a:t>
            </a:r>
            <a:r>
              <a:rPr lang="en-GB" sz="1100" b="0" dirty="0" smtClean="0"/>
              <a:t>to what the </a:t>
            </a:r>
            <a:r>
              <a:rPr lang="en-GB" sz="1100" b="1" dirty="0" smtClean="0"/>
              <a:t>future</a:t>
            </a:r>
            <a:r>
              <a:rPr lang="en-GB" sz="1100" b="0" dirty="0" smtClean="0"/>
              <a:t> brings </a:t>
            </a:r>
          </a:p>
          <a:p>
            <a:endParaRPr lang="en-GB" sz="1100" b="1" dirty="0" smtClean="0"/>
          </a:p>
          <a:p>
            <a:r>
              <a:rPr lang="en-GB" sz="1100" dirty="0" smtClean="0"/>
              <a:t>And lastly we will give them , through the Innovation Lab a </a:t>
            </a:r>
            <a:r>
              <a:rPr lang="en-GB" sz="1100" b="1" dirty="0" smtClean="0"/>
              <a:t>physical space to experiment </a:t>
            </a:r>
            <a:r>
              <a:rPr lang="en-GB" sz="1100" dirty="0" smtClean="0"/>
              <a:t>this new behaviour. </a:t>
            </a:r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100" dirty="0" smtClean="0"/>
              <a:t>How </a:t>
            </a:r>
            <a:r>
              <a:rPr lang="en-GB" sz="1100" dirty="0"/>
              <a:t>is it going to work ? </a:t>
            </a:r>
          </a:p>
          <a:p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On the culture side, Innovation</a:t>
            </a:r>
            <a:r>
              <a:rPr lang="en-GB" sz="1100" baseline="0" dirty="0"/>
              <a:t> is one of the 3 core values of Daman and part of the performance scorecard for each of us.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dirty="0"/>
              <a:t> I will be working with the </a:t>
            </a:r>
            <a:r>
              <a:rPr lang="en-GB" b="1" dirty="0"/>
              <a:t>talent pool</a:t>
            </a:r>
            <a:r>
              <a:rPr lang="en-GB" dirty="0"/>
              <a:t>s </a:t>
            </a:r>
            <a:r>
              <a:rPr lang="en-GB" sz="1100" dirty="0"/>
              <a:t>to define what  we mean by innovative culture . Which </a:t>
            </a:r>
            <a:r>
              <a:rPr lang="en-GB" sz="1100" b="1" dirty="0"/>
              <a:t>behaviours</a:t>
            </a:r>
            <a:r>
              <a:rPr lang="en-GB" sz="1100" dirty="0"/>
              <a:t> we would like to </a:t>
            </a:r>
            <a:r>
              <a:rPr lang="en-GB" sz="1100" b="1" dirty="0"/>
              <a:t>encourage</a:t>
            </a:r>
            <a:r>
              <a:rPr lang="en-GB" sz="1100" dirty="0"/>
              <a:t> at Daman and which </a:t>
            </a:r>
            <a:r>
              <a:rPr lang="en-GB" sz="1100" dirty="0" err="1"/>
              <a:t>behaviors</a:t>
            </a:r>
            <a:r>
              <a:rPr lang="en-GB" sz="1100" dirty="0"/>
              <a:t> we are discouraging , in term of innovation. We will look at </a:t>
            </a:r>
            <a:r>
              <a:rPr lang="en-GB" sz="1100" b="1" dirty="0"/>
              <a:t>different contexts</a:t>
            </a:r>
            <a:r>
              <a:rPr lang="en-GB" sz="1100" dirty="0"/>
              <a:t>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/>
              <a:t>leadership, how do you lead innovation?&gt;,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/>
              <a:t>peer to peer relationship,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/>
              <a:t>workmanship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Customer service </a:t>
            </a:r>
            <a:endParaRPr lang="en-GB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/>
              <a:t>and also advocacy ; how to we portrait Daman externally as an innovative company,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1100" dirty="0"/>
              <a:t>So we will define </a:t>
            </a:r>
            <a:r>
              <a:rPr lang="en-GB" sz="1100" b="1" dirty="0"/>
              <a:t>culture codes</a:t>
            </a:r>
            <a:r>
              <a:rPr lang="en-GB" sz="1100" dirty="0"/>
              <a:t>, like Netflix, Amazon and many of these companies and publish a </a:t>
            </a:r>
            <a:r>
              <a:rPr lang="en-GB" sz="1100" b="1" u="sng" dirty="0"/>
              <a:t>Innovation Culture manifesto</a:t>
            </a:r>
            <a:r>
              <a:rPr lang="en-GB" sz="1100" dirty="0"/>
              <a:t>. This will be one of the </a:t>
            </a:r>
            <a:r>
              <a:rPr lang="en-GB" sz="1100" b="1" dirty="0"/>
              <a:t>assignments</a:t>
            </a:r>
            <a:r>
              <a:rPr lang="en-GB" sz="1100" dirty="0"/>
              <a:t> of the talent programs. </a:t>
            </a:r>
          </a:p>
          <a:p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In term of Skillset, HR and I are currently working on </a:t>
            </a:r>
            <a:r>
              <a:rPr lang="en-GB" sz="1100" b="1" dirty="0"/>
              <a:t>specific skills training plan</a:t>
            </a:r>
            <a:r>
              <a:rPr lang="en-GB" sz="1100" dirty="0"/>
              <a:t>. We will train our people in Innovation Management and new technologies that we are implementing in the company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Innovation Management  = Design thinking, Lean start</a:t>
            </a:r>
            <a:r>
              <a:rPr lang="en-GB" sz="1100" baseline="0" dirty="0"/>
              <a:t> up , Canvas Model – the toolbox of the innovator </a:t>
            </a:r>
            <a:r>
              <a:rPr lang="en-GB" sz="1100" dirty="0"/>
              <a:t>giving them some tools to develop prototypes and run experimentation. We will make sure that some key concepts of today’s economy are understood Digital Marketing, growth Hacking…. </a:t>
            </a:r>
            <a:endParaRPr lang="en-GB" sz="1100" baseline="0" dirty="0"/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Emerging technologies encompass : data analytics, big data , robotics and AI. One of </a:t>
            </a:r>
            <a:r>
              <a:rPr lang="en-GB" sz="1100" b="1" dirty="0"/>
              <a:t>our strengths </a:t>
            </a:r>
            <a:r>
              <a:rPr lang="en-GB" sz="1100" dirty="0"/>
              <a:t>is </a:t>
            </a:r>
            <a:r>
              <a:rPr lang="en-GB" sz="1100" b="1" dirty="0"/>
              <a:t>data</a:t>
            </a:r>
            <a:r>
              <a:rPr lang="en-GB" sz="1100" dirty="0"/>
              <a:t> and therefore we need to be a </a:t>
            </a:r>
            <a:r>
              <a:rPr lang="en-GB" sz="1100" b="1" dirty="0"/>
              <a:t>data driven company at all levels</a:t>
            </a:r>
            <a:r>
              <a:rPr lang="en-GB" sz="1100" dirty="0"/>
              <a:t>. Employees ought to understand how to use </a:t>
            </a:r>
            <a:r>
              <a:rPr lang="en-GB" sz="1100" b="1" dirty="0"/>
              <a:t>data for decision making </a:t>
            </a:r>
            <a:r>
              <a:rPr lang="en-GB" sz="1100" dirty="0"/>
              <a:t>,  Data is at the core of our competitive advantage and we should get the most out of it. </a:t>
            </a:r>
          </a:p>
          <a:p>
            <a:pPr marL="0" indent="0">
              <a:buFont typeface="+mj-lt"/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100" dirty="0"/>
              <a:t>We will do that through </a:t>
            </a:r>
            <a:r>
              <a:rPr lang="en-GB" sz="1100" b="1" dirty="0"/>
              <a:t>training in class</a:t>
            </a:r>
            <a:r>
              <a:rPr lang="en-GB" sz="1100" dirty="0"/>
              <a:t>, </a:t>
            </a:r>
            <a:r>
              <a:rPr lang="en-GB" sz="1100" b="1" dirty="0"/>
              <a:t>micro</a:t>
            </a:r>
            <a:r>
              <a:rPr lang="en-GB" sz="1100" b="1" baseline="0" dirty="0"/>
              <a:t> training </a:t>
            </a:r>
            <a:r>
              <a:rPr lang="en-GB" sz="1100" baseline="0" dirty="0"/>
              <a:t>. </a:t>
            </a:r>
            <a:r>
              <a:rPr lang="en-GB" sz="1100" b="1" baseline="0" dirty="0"/>
              <a:t>On line </a:t>
            </a:r>
            <a:r>
              <a:rPr lang="en-GB" sz="1100" baseline="0" dirty="0"/>
              <a:t>training , digital cafes and reverse mentoring. </a:t>
            </a:r>
          </a:p>
          <a:p>
            <a:pPr marL="0" indent="0">
              <a:buFont typeface="+mj-lt"/>
              <a:buNone/>
            </a:pPr>
            <a:endParaRPr lang="en-GB" sz="1100" dirty="0"/>
          </a:p>
          <a:p>
            <a:endParaRPr lang="en-US" sz="1100" baseline="0" dirty="0"/>
          </a:p>
          <a:p>
            <a:endParaRPr lang="en-US" sz="1100" baseline="0" dirty="0"/>
          </a:p>
          <a:p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32610" y="2718919"/>
            <a:ext cx="455914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 dirty="0"/>
              <a:t>And finally the place to </a:t>
            </a:r>
            <a:r>
              <a:rPr lang="en-GB" sz="1100" b="1" dirty="0"/>
              <a:t>practice</a:t>
            </a:r>
            <a:r>
              <a:rPr lang="en-GB" sz="1100" dirty="0"/>
              <a:t> these new behaviours; The Lab as an </a:t>
            </a:r>
            <a:r>
              <a:rPr lang="en-GB" sz="1100" b="1" dirty="0"/>
              <a:t>experimentation</a:t>
            </a:r>
            <a:r>
              <a:rPr lang="en-GB" sz="1100" dirty="0"/>
              <a:t> </a:t>
            </a:r>
            <a:r>
              <a:rPr lang="en-GB" sz="1100" b="1" dirty="0"/>
              <a:t>space</a:t>
            </a:r>
            <a:r>
              <a:rPr lang="en-GB" sz="1100" dirty="0"/>
              <a:t>!</a:t>
            </a:r>
          </a:p>
          <a:p>
            <a:r>
              <a:rPr lang="en-GB" sz="1100" dirty="0"/>
              <a:t>At the lab, </a:t>
            </a:r>
            <a:r>
              <a:rPr lang="en-GB" sz="1100" b="1" dirty="0"/>
              <a:t>2 concurrent programs </a:t>
            </a:r>
            <a:r>
              <a:rPr lang="en-GB" sz="1100" dirty="0"/>
              <a:t>will create opportunities for innovation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First the </a:t>
            </a:r>
            <a:r>
              <a:rPr lang="en-GB" sz="1100" b="1" dirty="0" err="1"/>
              <a:t>intrapreneurhsip</a:t>
            </a:r>
            <a:r>
              <a:rPr lang="en-GB" sz="1100" dirty="0"/>
              <a:t> program with the </a:t>
            </a:r>
            <a:r>
              <a:rPr lang="en-GB" sz="1100" b="1" dirty="0"/>
              <a:t>Hype</a:t>
            </a:r>
            <a:r>
              <a:rPr lang="en-GB" sz="1100" dirty="0"/>
              <a:t> ideation platform. Through the platform we give </a:t>
            </a:r>
            <a:r>
              <a:rPr lang="en-GB" sz="1100" b="1" dirty="0"/>
              <a:t>internal ideas </a:t>
            </a:r>
            <a:r>
              <a:rPr lang="en-GB" sz="1100" dirty="0"/>
              <a:t>a chance to emerge and to be </a:t>
            </a:r>
            <a:r>
              <a:rPr lang="en-GB" sz="1100" b="1" dirty="0"/>
              <a:t>prototyped</a:t>
            </a:r>
            <a:r>
              <a:rPr lang="en-GB" sz="1100" dirty="0"/>
              <a:t>.  Innovation is also a performance target and therefore each business unit is following this indicator.</a:t>
            </a:r>
          </a:p>
          <a:p>
            <a:endParaRPr lang="en-GB" sz="1100" dirty="0"/>
          </a:p>
          <a:p>
            <a:r>
              <a:rPr lang="en-GB" sz="1100" dirty="0"/>
              <a:t>2. </a:t>
            </a:r>
            <a:r>
              <a:rPr lang="en-GB" sz="1100" b="1" dirty="0"/>
              <a:t>Demand driven scouting</a:t>
            </a:r>
            <a:r>
              <a:rPr lang="en-GB" sz="1100" dirty="0"/>
              <a:t>, which means  finding start ups in the wider eco system to </a:t>
            </a:r>
            <a:r>
              <a:rPr lang="en-GB" sz="1100" b="1" dirty="0"/>
              <a:t>bridge our gaps</a:t>
            </a:r>
            <a:r>
              <a:rPr lang="en-GB" sz="1100" dirty="0"/>
              <a:t>. The </a:t>
            </a:r>
            <a:r>
              <a:rPr lang="en-GB" sz="1100" b="1" dirty="0"/>
              <a:t>Democrance</a:t>
            </a:r>
            <a:r>
              <a:rPr lang="en-GB" sz="1100" dirty="0"/>
              <a:t> project is a typical example of this alternative distribution channel that we currently testing, </a:t>
            </a:r>
          </a:p>
          <a:p>
            <a:r>
              <a:rPr lang="en-GB" sz="1100" dirty="0"/>
              <a:t>And in the wider eco system we are developing different </a:t>
            </a:r>
            <a:r>
              <a:rPr lang="en-GB" sz="1100" b="1" dirty="0"/>
              <a:t>external collaborations </a:t>
            </a:r>
            <a:r>
              <a:rPr lang="en-GB" sz="1100" dirty="0"/>
              <a:t>with ADGM, with Plug and Play, with DOH Innovation where we </a:t>
            </a:r>
            <a:r>
              <a:rPr lang="en-GB" sz="1100" b="1" dirty="0"/>
              <a:t>share resources for innovation</a:t>
            </a:r>
            <a:r>
              <a:rPr lang="en-GB" sz="1100" dirty="0"/>
              <a:t>: the digital sandbox developed by the ADGM innovation centre is a great example of that. We are starting also some collaboration with DOH .</a:t>
            </a:r>
          </a:p>
          <a:p>
            <a:r>
              <a:rPr lang="en-US" sz="1100" dirty="0"/>
              <a:t>And </a:t>
            </a:r>
            <a:r>
              <a:rPr lang="en-US" sz="1100" dirty="0" err="1"/>
              <a:t>PluG</a:t>
            </a:r>
            <a:r>
              <a:rPr lang="en-US" sz="1100" dirty="0"/>
              <a:t> AND Play will be welcoming our management team as mentors and coaches for their first cohort. </a:t>
            </a:r>
          </a:p>
          <a:p>
            <a:endParaRPr lang="en-US" sz="1100" dirty="0"/>
          </a:p>
          <a:p>
            <a:r>
              <a:rPr lang="en-US" sz="1100" dirty="0"/>
              <a:t>We want employees to be </a:t>
            </a:r>
            <a:r>
              <a:rPr lang="en-US" sz="1100" b="1" dirty="0"/>
              <a:t>EXPOSED to innovation </a:t>
            </a:r>
            <a:r>
              <a:rPr lang="en-US" sz="1100" dirty="0"/>
              <a:t>and </a:t>
            </a:r>
            <a:r>
              <a:rPr lang="en-US" sz="1100" b="1" dirty="0"/>
              <a:t>start</a:t>
            </a:r>
            <a:r>
              <a:rPr lang="en-US" sz="1100" dirty="0"/>
              <a:t> </a:t>
            </a:r>
            <a:r>
              <a:rPr lang="en-US" sz="1100" b="1" dirty="0"/>
              <a:t>ups</a:t>
            </a:r>
            <a:r>
              <a:rPr lang="en-US" sz="1100" dirty="0"/>
              <a:t>, we want them to experience working in a start up. The lab is therefore the space to practice these new </a:t>
            </a:r>
            <a:r>
              <a:rPr lang="en-US" sz="1100" dirty="0" err="1"/>
              <a:t>behaviours</a:t>
            </a:r>
            <a:r>
              <a:rPr lang="en-US" sz="1100" dirty="0"/>
              <a:t>. 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04841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how as do we </a:t>
            </a:r>
            <a:r>
              <a:rPr lang="en-GB" b="1" dirty="0" smtClean="0"/>
              <a:t>become</a:t>
            </a:r>
            <a:r>
              <a:rPr lang="en-GB" dirty="0" smtClean="0"/>
              <a:t> an “innovative company” ? Which </a:t>
            </a:r>
            <a:r>
              <a:rPr lang="en-GB" b="1" dirty="0" err="1" smtClean="0"/>
              <a:t>behaviors</a:t>
            </a:r>
            <a:r>
              <a:rPr lang="en-GB" dirty="0" smtClean="0"/>
              <a:t> do you need to change to embrace innovation ? </a:t>
            </a:r>
          </a:p>
          <a:p>
            <a:endParaRPr lang="en-GB" dirty="0" smtClean="0"/>
          </a:p>
          <a:p>
            <a:r>
              <a:rPr lang="en-GB" dirty="0" smtClean="0"/>
              <a:t>According to BJ </a:t>
            </a:r>
            <a:r>
              <a:rPr lang="en-GB" dirty="0" err="1" smtClean="0"/>
              <a:t>Foogs</a:t>
            </a:r>
            <a:r>
              <a:rPr lang="en-GB" dirty="0" smtClean="0"/>
              <a:t> model, there are 3 components to behaviour : </a:t>
            </a:r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sz="1400" b="1" dirty="0" err="1" smtClean="0"/>
              <a:t>mindset</a:t>
            </a:r>
            <a:r>
              <a:rPr lang="en-GB" dirty="0" smtClean="0"/>
              <a:t>, a motivation,</a:t>
            </a:r>
            <a:r>
              <a:rPr lang="en-GB" baseline="0" dirty="0" smtClean="0"/>
              <a:t>  in the </a:t>
            </a:r>
            <a:r>
              <a:rPr lang="en-GB" dirty="0" smtClean="0"/>
              <a:t>corporate world</a:t>
            </a:r>
            <a:r>
              <a:rPr lang="en-GB" baseline="0" dirty="0" smtClean="0"/>
              <a:t> … </a:t>
            </a:r>
            <a:r>
              <a:rPr lang="en-GB" dirty="0" smtClean="0"/>
              <a:t>a  culture </a:t>
            </a:r>
            <a:r>
              <a:rPr lang="en-GB" dirty="0" smtClean="0">
                <a:sym typeface="Wingdings" pitchFamily="2" charset="2"/>
              </a:rPr>
              <a:t> </a:t>
            </a:r>
            <a:r>
              <a:rPr lang="en-GB" dirty="0" smtClean="0"/>
              <a:t>“Do I want to do this” ,</a:t>
            </a:r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a </a:t>
            </a:r>
            <a:r>
              <a:rPr lang="en-GB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skillset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 ”do I have the ability, the right skills to change ? </a:t>
            </a: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/>
              <a:t>and a </a:t>
            </a:r>
            <a:r>
              <a:rPr lang="en-GB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</a:t>
            </a:r>
            <a:r>
              <a:rPr lang="en-GB" dirty="0" smtClean="0"/>
              <a:t> , an opportunity “am I given the opportunity to</a:t>
            </a:r>
            <a:r>
              <a:rPr lang="en-GB" baseline="0" dirty="0" smtClean="0"/>
              <a:t> act out these new </a:t>
            </a:r>
            <a:r>
              <a:rPr lang="en-GB" baseline="0" dirty="0" err="1" smtClean="0"/>
              <a:t>behaviors</a:t>
            </a:r>
            <a:r>
              <a:rPr lang="en-GB" dirty="0" smtClean="0"/>
              <a:t>” </a:t>
            </a:r>
          </a:p>
          <a:p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And these are the </a:t>
            </a:r>
            <a:r>
              <a:rPr lang="en-GB" b="1" dirty="0" smtClean="0"/>
              <a:t>3 pillars </a:t>
            </a:r>
            <a:r>
              <a:rPr lang="en-GB" dirty="0" smtClean="0"/>
              <a:t>of the innovation strategy. </a:t>
            </a:r>
          </a:p>
          <a:p>
            <a:endParaRPr lang="en-GB" dirty="0" smtClean="0"/>
          </a:p>
          <a:p>
            <a:r>
              <a:rPr lang="en-GB" dirty="0" smtClean="0"/>
              <a:t>First we are going to define what kind of </a:t>
            </a:r>
            <a:r>
              <a:rPr lang="en-GB" b="1" dirty="0" smtClean="0"/>
              <a:t>innovative culture </a:t>
            </a:r>
            <a:r>
              <a:rPr lang="en-GB" dirty="0" smtClean="0"/>
              <a:t>we </a:t>
            </a:r>
            <a:r>
              <a:rPr lang="en-GB" b="1" dirty="0" smtClean="0"/>
              <a:t>want</a:t>
            </a:r>
            <a:r>
              <a:rPr lang="en-GB" dirty="0" smtClean="0"/>
              <a:t> to have at Daman</a:t>
            </a:r>
          </a:p>
          <a:p>
            <a:endParaRPr lang="en-GB" dirty="0" smtClean="0"/>
          </a:p>
          <a:p>
            <a:r>
              <a:rPr lang="en-GB" dirty="0" smtClean="0"/>
              <a:t>Then we will </a:t>
            </a:r>
            <a:r>
              <a:rPr lang="en-GB" b="1" dirty="0" smtClean="0"/>
              <a:t>train</a:t>
            </a:r>
            <a:r>
              <a:rPr lang="en-GB" dirty="0" smtClean="0"/>
              <a:t> our people to make sure they have the </a:t>
            </a:r>
            <a:r>
              <a:rPr lang="en-GB" b="1" dirty="0" smtClean="0"/>
              <a:t>skills to adapt </a:t>
            </a:r>
            <a:r>
              <a:rPr lang="en-GB" b="0" dirty="0" smtClean="0"/>
              <a:t>to what the </a:t>
            </a:r>
            <a:r>
              <a:rPr lang="en-GB" b="1" dirty="0" smtClean="0"/>
              <a:t>future</a:t>
            </a:r>
            <a:r>
              <a:rPr lang="en-GB" b="0" dirty="0" smtClean="0"/>
              <a:t> brings </a:t>
            </a:r>
          </a:p>
          <a:p>
            <a:endParaRPr lang="en-GB" b="1" dirty="0" smtClean="0"/>
          </a:p>
          <a:p>
            <a:r>
              <a:rPr lang="en-GB" dirty="0" smtClean="0"/>
              <a:t>And lastly we will give them , through the Innovation Lab a </a:t>
            </a:r>
            <a:r>
              <a:rPr lang="en-GB" b="1" dirty="0" smtClean="0"/>
              <a:t>physical space to experiment </a:t>
            </a:r>
            <a:r>
              <a:rPr lang="en-GB" dirty="0" smtClean="0"/>
              <a:t>this new behaviour.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3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5880" y="454048"/>
            <a:ext cx="5539959" cy="3062294"/>
          </a:xfrm>
        </p:spPr>
        <p:txBody>
          <a:bodyPr/>
          <a:lstStyle/>
          <a:p>
            <a:r>
              <a:rPr lang="en-GB" dirty="0"/>
              <a:t>Zooming a bit more on the intrapreneurship program….</a:t>
            </a:r>
          </a:p>
          <a:p>
            <a:endParaRPr lang="en-GB" dirty="0"/>
          </a:p>
          <a:p>
            <a:r>
              <a:rPr lang="en-GB" dirty="0"/>
              <a:t>Basically we are building a </a:t>
            </a:r>
            <a:r>
              <a:rPr lang="en-GB" b="1" dirty="0"/>
              <a:t>funnel of ideas </a:t>
            </a:r>
            <a:r>
              <a:rPr lang="en-GB" dirty="0"/>
              <a:t>through the Hype Platform . We will run company wide campaigns on specific topics, and the ideas which will emerge after </a:t>
            </a:r>
            <a:r>
              <a:rPr lang="en-GB" b="1" dirty="0"/>
              <a:t>evaluation</a:t>
            </a:r>
            <a:r>
              <a:rPr lang="en-GB" dirty="0"/>
              <a:t> and </a:t>
            </a:r>
            <a:r>
              <a:rPr lang="en-GB" b="1" dirty="0"/>
              <a:t>strategic alignment </a:t>
            </a:r>
            <a:r>
              <a:rPr lang="en-GB" dirty="0"/>
              <a:t>will be prototyped in the Lab. The Lab will provide the </a:t>
            </a:r>
            <a:r>
              <a:rPr lang="en-GB" b="1" dirty="0"/>
              <a:t>space</a:t>
            </a:r>
            <a:r>
              <a:rPr lang="en-GB" dirty="0"/>
              <a:t>, </a:t>
            </a:r>
            <a:r>
              <a:rPr lang="en-GB" b="1" dirty="0"/>
              <a:t>project management </a:t>
            </a:r>
            <a:r>
              <a:rPr lang="en-GB" dirty="0"/>
              <a:t>and </a:t>
            </a:r>
            <a:r>
              <a:rPr lang="en-GB" b="1" dirty="0"/>
              <a:t>methodological support </a:t>
            </a:r>
            <a:r>
              <a:rPr lang="en-GB" dirty="0"/>
              <a:t>as well as connection to the </a:t>
            </a:r>
            <a:r>
              <a:rPr lang="en-GB" b="1" dirty="0"/>
              <a:t>external network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At the same time, we have started to </a:t>
            </a:r>
            <a:r>
              <a:rPr lang="en-GB" b="1" dirty="0"/>
              <a:t>train the Business Units </a:t>
            </a:r>
            <a:r>
              <a:rPr lang="en-GB" dirty="0"/>
              <a:t>to administrate the Hype platform, so that internally each department can use the software to open channels, collect ideas, evaluate them. There is a dual purpose to that: </a:t>
            </a:r>
          </a:p>
          <a:p>
            <a:pPr marL="228600" indent="-228600">
              <a:buAutoNum type="arabicPeriod"/>
            </a:pPr>
            <a:r>
              <a:rPr lang="en-GB" dirty="0"/>
              <a:t>Give an </a:t>
            </a:r>
            <a:r>
              <a:rPr lang="en-GB" b="1" dirty="0"/>
              <a:t>easy and user friendly tool </a:t>
            </a:r>
            <a:r>
              <a:rPr lang="en-GB" dirty="0"/>
              <a:t>to BUs to manage their </a:t>
            </a:r>
            <a:r>
              <a:rPr lang="en-GB" b="1" dirty="0"/>
              <a:t>innovation ideas pipelines</a:t>
            </a:r>
            <a:r>
              <a:rPr lang="en-GB" dirty="0"/>
              <a:t>. </a:t>
            </a:r>
          </a:p>
          <a:p>
            <a:pPr marL="228600" indent="-228600">
              <a:buAutoNum type="arabicPeriod"/>
            </a:pPr>
            <a:r>
              <a:rPr lang="en-GB" dirty="0"/>
              <a:t>Enable the </a:t>
            </a:r>
            <a:r>
              <a:rPr lang="en-GB" b="1" dirty="0"/>
              <a:t>best</a:t>
            </a:r>
            <a:r>
              <a:rPr lang="en-GB" dirty="0"/>
              <a:t> “local” </a:t>
            </a:r>
            <a:r>
              <a:rPr lang="en-GB" b="1" dirty="0"/>
              <a:t>ideas</a:t>
            </a:r>
            <a:r>
              <a:rPr lang="en-GB" dirty="0"/>
              <a:t> to </a:t>
            </a:r>
            <a:r>
              <a:rPr lang="en-GB" b="1" dirty="0"/>
              <a:t>emerge</a:t>
            </a:r>
            <a:r>
              <a:rPr lang="en-GB" dirty="0"/>
              <a:t> at the company level to be </a:t>
            </a:r>
            <a:r>
              <a:rPr lang="en-GB" b="1" dirty="0"/>
              <a:t>prototyped</a:t>
            </a:r>
            <a:r>
              <a:rPr lang="en-GB" dirty="0"/>
              <a:t> in the Lab. 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how as do we </a:t>
            </a:r>
            <a:r>
              <a:rPr lang="en-GB" b="1" dirty="0" smtClean="0"/>
              <a:t>become</a:t>
            </a:r>
            <a:r>
              <a:rPr lang="en-GB" dirty="0" smtClean="0"/>
              <a:t> an “innovative company” ? Which </a:t>
            </a:r>
            <a:r>
              <a:rPr lang="en-GB" b="1" dirty="0" err="1" smtClean="0"/>
              <a:t>behaviors</a:t>
            </a:r>
            <a:r>
              <a:rPr lang="en-GB" dirty="0" smtClean="0"/>
              <a:t> do you need to change to embrace innovation ? </a:t>
            </a:r>
          </a:p>
          <a:p>
            <a:endParaRPr lang="en-GB" dirty="0" smtClean="0"/>
          </a:p>
          <a:p>
            <a:r>
              <a:rPr lang="en-GB" dirty="0" smtClean="0"/>
              <a:t>According to BJ </a:t>
            </a:r>
            <a:r>
              <a:rPr lang="en-GB" dirty="0" err="1" smtClean="0"/>
              <a:t>Foogs</a:t>
            </a:r>
            <a:r>
              <a:rPr lang="en-GB" dirty="0" smtClean="0"/>
              <a:t> model, there are 3 components to behaviour : </a:t>
            </a:r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sz="1400" b="1" dirty="0" err="1" smtClean="0"/>
              <a:t>mindset</a:t>
            </a:r>
            <a:r>
              <a:rPr lang="en-GB" dirty="0" smtClean="0"/>
              <a:t>, a motivation,</a:t>
            </a:r>
            <a:r>
              <a:rPr lang="en-GB" baseline="0" dirty="0" smtClean="0"/>
              <a:t>  in the </a:t>
            </a:r>
            <a:r>
              <a:rPr lang="en-GB" dirty="0" smtClean="0"/>
              <a:t>corporate world</a:t>
            </a:r>
            <a:r>
              <a:rPr lang="en-GB" baseline="0" dirty="0" smtClean="0"/>
              <a:t> … </a:t>
            </a:r>
            <a:r>
              <a:rPr lang="en-GB" dirty="0" smtClean="0"/>
              <a:t>a  culture </a:t>
            </a:r>
            <a:r>
              <a:rPr lang="en-GB" dirty="0" smtClean="0">
                <a:sym typeface="Wingdings" pitchFamily="2" charset="2"/>
              </a:rPr>
              <a:t> </a:t>
            </a:r>
            <a:r>
              <a:rPr lang="en-GB" dirty="0" smtClean="0"/>
              <a:t>“Do I want to do this” ,</a:t>
            </a:r>
          </a:p>
          <a:p>
            <a:r>
              <a:rPr lang="en-GB" dirty="0" smtClean="0"/>
              <a:t>  </a:t>
            </a:r>
          </a:p>
          <a:p>
            <a:r>
              <a:rPr lang="en-GB" dirty="0" smtClean="0"/>
              <a:t>a </a:t>
            </a:r>
            <a:r>
              <a:rPr lang="en-GB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skillset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 ”do I have the ability, the right skills to change ? </a:t>
            </a: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/>
              <a:t>and a </a:t>
            </a:r>
            <a:r>
              <a:rPr lang="en-GB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</a:t>
            </a:r>
            <a:r>
              <a:rPr lang="en-GB" dirty="0" smtClean="0"/>
              <a:t> , an opportunity “am I given the opportunity to</a:t>
            </a:r>
            <a:r>
              <a:rPr lang="en-GB" baseline="0" dirty="0" smtClean="0"/>
              <a:t> act out these new </a:t>
            </a:r>
            <a:r>
              <a:rPr lang="en-GB" baseline="0" dirty="0" err="1" smtClean="0"/>
              <a:t>behaviors</a:t>
            </a:r>
            <a:r>
              <a:rPr lang="en-GB" dirty="0" smtClean="0"/>
              <a:t>” </a:t>
            </a:r>
          </a:p>
          <a:p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And these are the </a:t>
            </a:r>
            <a:r>
              <a:rPr lang="en-GB" b="1" dirty="0" smtClean="0"/>
              <a:t>3 pillars </a:t>
            </a:r>
            <a:r>
              <a:rPr lang="en-GB" dirty="0" smtClean="0"/>
              <a:t>of the innovation strategy. </a:t>
            </a:r>
          </a:p>
          <a:p>
            <a:endParaRPr lang="en-GB" dirty="0" smtClean="0"/>
          </a:p>
          <a:p>
            <a:r>
              <a:rPr lang="en-GB" dirty="0" smtClean="0"/>
              <a:t>First we are going to define what kind of </a:t>
            </a:r>
            <a:r>
              <a:rPr lang="en-GB" b="1" dirty="0" smtClean="0"/>
              <a:t>innovative culture </a:t>
            </a:r>
            <a:r>
              <a:rPr lang="en-GB" dirty="0" smtClean="0"/>
              <a:t>we </a:t>
            </a:r>
            <a:r>
              <a:rPr lang="en-GB" b="1" dirty="0" smtClean="0"/>
              <a:t>want</a:t>
            </a:r>
            <a:r>
              <a:rPr lang="en-GB" dirty="0" smtClean="0"/>
              <a:t> to have at Daman</a:t>
            </a:r>
          </a:p>
          <a:p>
            <a:endParaRPr lang="en-GB" dirty="0" smtClean="0"/>
          </a:p>
          <a:p>
            <a:r>
              <a:rPr lang="en-GB" dirty="0" smtClean="0"/>
              <a:t>Then we will </a:t>
            </a:r>
            <a:r>
              <a:rPr lang="en-GB" b="1" dirty="0" smtClean="0"/>
              <a:t>train</a:t>
            </a:r>
            <a:r>
              <a:rPr lang="en-GB" dirty="0" smtClean="0"/>
              <a:t> our people to make sure they have the </a:t>
            </a:r>
            <a:r>
              <a:rPr lang="en-GB" b="1" dirty="0" smtClean="0"/>
              <a:t>skills to adapt </a:t>
            </a:r>
            <a:r>
              <a:rPr lang="en-GB" b="0" dirty="0" smtClean="0"/>
              <a:t>to what the </a:t>
            </a:r>
            <a:r>
              <a:rPr lang="en-GB" b="1" dirty="0" smtClean="0"/>
              <a:t>future</a:t>
            </a:r>
            <a:r>
              <a:rPr lang="en-GB" b="0" dirty="0" smtClean="0"/>
              <a:t> brings </a:t>
            </a:r>
          </a:p>
          <a:p>
            <a:endParaRPr lang="en-GB" b="1" dirty="0" smtClean="0"/>
          </a:p>
          <a:p>
            <a:r>
              <a:rPr lang="en-GB" dirty="0" smtClean="0"/>
              <a:t>And lastly we will give them , through the Innovation Lab a </a:t>
            </a:r>
            <a:r>
              <a:rPr lang="en-GB" b="1" dirty="0" smtClean="0"/>
              <a:t>physical space to experiment </a:t>
            </a:r>
            <a:r>
              <a:rPr lang="en-GB" dirty="0" smtClean="0"/>
              <a:t>this new behaviour.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F0B66-E7D5-42BD-AB31-1417D101D9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9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amanhealth.ae/opencms/opencms/Daman/en/home/index.html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amanhealth.ae/opencms/opencms/Daman/en/home/index.html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amanhealth.ae/opencms/opencms/Daman/en/home/index.html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amanhealth.ae/opencms/opencms/Daman/en/home/index.html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amanhealth.ae/opencms/opencms/Daman/en/home/index.html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amanhealth.ae/opencms/opencms/Daman/en/home/index.html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amanhealth.ae/opencms/opencms/Daman/en/home/index.html" TargetMode="Externa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amanhealth.ae/opencms/opencms/Daman/en/home/index.html" TargetMode="Externa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amanhealth.ae/opencms/opencms/Daman/en/home/index.html" TargetMode="Externa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amanhealth.ae/opencms/opencms/Daman/en/home/index.html" TargetMode="Externa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hyperlink" Target="https://www.damanhealth.ae/opencms/opencms/Daman/en/home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amanhealth.ae/opencms/opencms/Daman/en/home/index.html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_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8473622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8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4"/>
          <p:cNvSpPr txBox="1">
            <a:spLocks/>
          </p:cNvSpPr>
          <p:nvPr userDrawn="1"/>
        </p:nvSpPr>
        <p:spPr>
          <a:xfrm>
            <a:off x="7383030" y="190482"/>
            <a:ext cx="1986058" cy="6778625"/>
          </a:xfrm>
          <a:prstGeom prst="rect">
            <a:avLst/>
          </a:prstGeom>
          <a:solidFill>
            <a:srgbClr val="882345">
              <a:alpha val="90000"/>
            </a:srgbClr>
          </a:solidFill>
        </p:spPr>
        <p:txBody>
          <a:bodyPr vert="horz" lIns="84085" tIns="42043" rIns="84085" bIns="42043" rtlCol="0" anchor="ctr">
            <a:norm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sz="2943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177113" y="190481"/>
            <a:ext cx="231680" cy="677862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32112" y="2984927"/>
            <a:ext cx="7941776" cy="17493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132877" y="2984927"/>
            <a:ext cx="2041010" cy="1749390"/>
            <a:chOff x="5792391" y="6942039"/>
            <a:chExt cx="1200058" cy="1025999"/>
          </a:xfrm>
        </p:grpSpPr>
        <p:sp>
          <p:nvSpPr>
            <p:cNvPr id="17" name="Rectangle 16"/>
            <p:cNvSpPr/>
            <p:nvPr userDrawn="1"/>
          </p:nvSpPr>
          <p:spPr>
            <a:xfrm>
              <a:off x="5792391" y="6942039"/>
              <a:ext cx="1200058" cy="1025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 dirty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714" y="7100584"/>
              <a:ext cx="869980" cy="704315"/>
            </a:xfrm>
            <a:prstGeom prst="rect">
              <a:avLst/>
            </a:prstGeom>
          </p:spPr>
        </p:pic>
      </p:grpSp>
      <p:sp>
        <p:nvSpPr>
          <p:cNvPr id="12" name="Subtitle 5"/>
          <p:cNvSpPr>
            <a:spLocks noGrp="1"/>
          </p:cNvSpPr>
          <p:nvPr>
            <p:ph type="subTitle" idx="1"/>
          </p:nvPr>
        </p:nvSpPr>
        <p:spPr>
          <a:xfrm>
            <a:off x="430327" y="4047807"/>
            <a:ext cx="5491951" cy="336792"/>
          </a:xfrm>
          <a:prstGeom prst="rect">
            <a:avLst/>
          </a:prstGeom>
        </p:spPr>
        <p:txBody>
          <a:bodyPr anchor="ctr"/>
          <a:lstStyle>
            <a:lvl1pPr marL="0" indent="0" rtl="0">
              <a:buNone/>
              <a:defRPr sz="16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itle 4"/>
          <p:cNvSpPr>
            <a:spLocks noGrp="1"/>
          </p:cNvSpPr>
          <p:nvPr>
            <p:ph type="ctrTitle"/>
          </p:nvPr>
        </p:nvSpPr>
        <p:spPr>
          <a:xfrm>
            <a:off x="430740" y="3384426"/>
            <a:ext cx="5498425" cy="51142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4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8102697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16"/>
          <p:cNvSpPr>
            <a:spLocks noGrp="1"/>
          </p:cNvSpPr>
          <p:nvPr>
            <p:ph type="pic" sz="quarter" idx="46"/>
          </p:nvPr>
        </p:nvSpPr>
        <p:spPr>
          <a:xfrm>
            <a:off x="5059717" y="1079500"/>
            <a:ext cx="4298451" cy="554528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800600" y="3451379"/>
            <a:ext cx="0" cy="3228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7819" y="4191425"/>
            <a:ext cx="2400300" cy="198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006005" y="4191425"/>
            <a:ext cx="550560" cy="19856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9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247819" y="4439736"/>
            <a:ext cx="2400300" cy="198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006005" y="4439736"/>
            <a:ext cx="550560" cy="19856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0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47819" y="4688090"/>
            <a:ext cx="2400300" cy="198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006005" y="4688090"/>
            <a:ext cx="550560" cy="19856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03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247819" y="4936401"/>
            <a:ext cx="2400300" cy="198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006005" y="4936401"/>
            <a:ext cx="550560" cy="19856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06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247819" y="5184669"/>
            <a:ext cx="2400300" cy="198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006005" y="5184669"/>
            <a:ext cx="550560" cy="19856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09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247819" y="5432980"/>
            <a:ext cx="2400300" cy="198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4006005" y="5432980"/>
            <a:ext cx="550560" cy="19856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12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247819" y="5681334"/>
            <a:ext cx="2400300" cy="198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6"/>
          <p:cNvSpPr>
            <a:spLocks noGrp="1"/>
          </p:cNvSpPr>
          <p:nvPr>
            <p:ph type="body" sz="quarter" idx="36" hasCustomPrompt="1"/>
          </p:nvPr>
        </p:nvSpPr>
        <p:spPr>
          <a:xfrm>
            <a:off x="4006005" y="5681334"/>
            <a:ext cx="550560" cy="19856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16" name="Text Placeholder 6"/>
          <p:cNvSpPr>
            <a:spLocks noGrp="1"/>
          </p:cNvSpPr>
          <p:nvPr>
            <p:ph type="body" sz="quarter" idx="37"/>
          </p:nvPr>
        </p:nvSpPr>
        <p:spPr>
          <a:xfrm>
            <a:off x="247819" y="5929645"/>
            <a:ext cx="2400300" cy="198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4006005" y="5929645"/>
            <a:ext cx="550560" cy="19856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20" name="Text Placeholder 6"/>
          <p:cNvSpPr>
            <a:spLocks noGrp="1"/>
          </p:cNvSpPr>
          <p:nvPr>
            <p:ph type="body" sz="quarter" idx="39"/>
          </p:nvPr>
        </p:nvSpPr>
        <p:spPr>
          <a:xfrm>
            <a:off x="247819" y="6177913"/>
            <a:ext cx="2400300" cy="198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4006005" y="6177913"/>
            <a:ext cx="550560" cy="19856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23" name="Text Placeholder 6"/>
          <p:cNvSpPr>
            <a:spLocks noGrp="1"/>
          </p:cNvSpPr>
          <p:nvPr>
            <p:ph type="body" sz="quarter" idx="41"/>
          </p:nvPr>
        </p:nvSpPr>
        <p:spPr>
          <a:xfrm>
            <a:off x="247819" y="6426224"/>
            <a:ext cx="2400300" cy="198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6"/>
          <p:cNvSpPr>
            <a:spLocks noGrp="1"/>
          </p:cNvSpPr>
          <p:nvPr>
            <p:ph type="body" sz="quarter" idx="42" hasCustomPrompt="1"/>
          </p:nvPr>
        </p:nvSpPr>
        <p:spPr>
          <a:xfrm>
            <a:off x="4006005" y="6426224"/>
            <a:ext cx="550560" cy="19856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rtl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9449219" y="3451379"/>
            <a:ext cx="0" cy="3228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0992B9CE-9D8E-4D97-B12C-DA188BB25DF0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7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4" name="Picture 3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- Key Message and Whole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0211270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0324" y="2016274"/>
            <a:ext cx="9137843" cy="457723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20323" y="1080171"/>
            <a:ext cx="9137844" cy="6888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2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5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- Whole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8559157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0324" y="1080170"/>
            <a:ext cx="9137843" cy="551333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4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92A41CB-44C7-4F7A-B1EB-86B4A2BE42BB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5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- Who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17"/>
          <p:cNvSpPr>
            <a:spLocks noGrp="1"/>
          </p:cNvSpPr>
          <p:nvPr>
            <p:ph sz="quarter" idx="17"/>
          </p:nvPr>
        </p:nvSpPr>
        <p:spPr>
          <a:xfrm>
            <a:off x="231678" y="1080171"/>
            <a:ext cx="9137844" cy="551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  <a:lvl2pPr>
              <a:defRPr sz="1287"/>
            </a:lvl2pPr>
            <a:lvl3pPr>
              <a:defRPr sz="1104"/>
            </a:lvl3pPr>
            <a:lvl4pPr>
              <a:defRPr sz="1012"/>
            </a:lvl4pPr>
            <a:lvl5pPr>
              <a:defRPr sz="101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052CD1D-6EC6-45A1-A024-E87CB26284EC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0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- Object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17"/>
          <p:cNvSpPr>
            <a:spLocks noGrp="1"/>
          </p:cNvSpPr>
          <p:nvPr>
            <p:ph sz="quarter" idx="17"/>
          </p:nvPr>
        </p:nvSpPr>
        <p:spPr>
          <a:xfrm>
            <a:off x="231678" y="1080170"/>
            <a:ext cx="9137844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  <a:lvl2pPr>
              <a:defRPr sz="1287"/>
            </a:lvl2pPr>
            <a:lvl3pPr>
              <a:defRPr sz="1104"/>
            </a:lvl3pPr>
            <a:lvl4pPr>
              <a:defRPr sz="1012"/>
            </a:lvl4pPr>
            <a:lvl5pPr>
              <a:defRPr sz="101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678" y="5184627"/>
            <a:ext cx="9162599" cy="1408880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2B10FC7-4E09-4A62-A54E-EA21B8084BF5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4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- 1 Topic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1455606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25493" y="1080171"/>
            <a:ext cx="9137844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6000" y="1529221"/>
            <a:ext cx="9136829" cy="116955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26000" y="5757111"/>
            <a:ext cx="9136829" cy="8363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4"/>
          </p:nvPr>
        </p:nvSpPr>
        <p:spPr>
          <a:xfrm>
            <a:off x="226000" y="2859790"/>
            <a:ext cx="9136829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>
              <a:defRPr sz="1287"/>
            </a:lvl2pPr>
            <a:lvl3pPr>
              <a:defRPr sz="1104"/>
            </a:lvl3pPr>
            <a:lvl4pPr>
              <a:defRPr sz="1012"/>
            </a:lvl4pPr>
            <a:lvl5pPr>
              <a:defRPr sz="101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BEFEA30-CBA1-451F-BA4D-01AB97DED945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3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- 2 Topics and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1519839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17"/>
          <p:cNvSpPr>
            <a:spLocks noGrp="1"/>
          </p:cNvSpPr>
          <p:nvPr>
            <p:ph sz="quarter" idx="14"/>
          </p:nvPr>
        </p:nvSpPr>
        <p:spPr>
          <a:xfrm>
            <a:off x="226000" y="3854926"/>
            <a:ext cx="9136829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>
              <a:defRPr sz="1287"/>
            </a:lvl2pPr>
            <a:lvl3pPr>
              <a:defRPr sz="1104"/>
            </a:lvl3pPr>
            <a:lvl4pPr>
              <a:defRPr sz="1012"/>
            </a:lvl4pPr>
            <a:lvl5pPr>
              <a:defRPr sz="101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25493" y="1080171"/>
            <a:ext cx="9137844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6000" y="1529220"/>
            <a:ext cx="9136829" cy="171119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89DED44-CDA5-41DD-BF5B-09F2EAB7C3E2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31678" y="3456434"/>
            <a:ext cx="9137844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7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Whole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3215547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6555" y="1008163"/>
            <a:ext cx="4423511" cy="5602363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913154" y="1008163"/>
            <a:ext cx="4423511" cy="5602363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985970" y="3451378"/>
            <a:ext cx="4277879" cy="2181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85C820A-9478-49A5-B88E-53073C77F906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68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Main 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985970" y="3451378"/>
            <a:ext cx="4277879" cy="2181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0323" y="1008163"/>
            <a:ext cx="4423511" cy="2880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6555" y="1440211"/>
            <a:ext cx="4423511" cy="5170315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D2CC968-1BF6-4E3E-B452-A26E381625B0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916923" y="1008163"/>
            <a:ext cx="4423511" cy="2880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913154" y="1440211"/>
            <a:ext cx="4423511" cy="5170315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5" name="Picture 14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37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Object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2032414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89138" y="1080170"/>
            <a:ext cx="4412824" cy="5513337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C3E569-2177-4383-897F-76E76AAC7DC6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21"/>
          </p:nvPr>
        </p:nvSpPr>
        <p:spPr>
          <a:xfrm>
            <a:off x="226531" y="1080169"/>
            <a:ext cx="4412824" cy="5523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6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_ H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541561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9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8"/>
          <a:stretch/>
        </p:blipFill>
        <p:spPr>
          <a:xfrm>
            <a:off x="253248" y="190481"/>
            <a:ext cx="7139640" cy="677862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32111" y="2984927"/>
            <a:ext cx="7999267" cy="17493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sp>
        <p:nvSpPr>
          <p:cNvPr id="20" name="Title 4"/>
          <p:cNvSpPr txBox="1">
            <a:spLocks/>
          </p:cNvSpPr>
          <p:nvPr userDrawn="1"/>
        </p:nvSpPr>
        <p:spPr>
          <a:xfrm>
            <a:off x="7383030" y="190482"/>
            <a:ext cx="1986058" cy="6778625"/>
          </a:xfrm>
          <a:prstGeom prst="rect">
            <a:avLst/>
          </a:prstGeom>
          <a:solidFill>
            <a:srgbClr val="882345">
              <a:alpha val="90000"/>
            </a:srgbClr>
          </a:solidFill>
        </p:spPr>
        <p:txBody>
          <a:bodyPr vert="horz" lIns="84085" tIns="42043" rIns="84085" bIns="42043" rtlCol="0" anchor="ctr">
            <a:norm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sz="2943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177113" y="190481"/>
            <a:ext cx="231680" cy="677862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sp>
        <p:nvSpPr>
          <p:cNvPr id="12" name="Subtitle 5"/>
          <p:cNvSpPr>
            <a:spLocks noGrp="1"/>
          </p:cNvSpPr>
          <p:nvPr>
            <p:ph type="subTitle" idx="1"/>
          </p:nvPr>
        </p:nvSpPr>
        <p:spPr>
          <a:xfrm>
            <a:off x="430327" y="4047807"/>
            <a:ext cx="5491951" cy="336792"/>
          </a:xfrm>
          <a:prstGeom prst="rect">
            <a:avLst/>
          </a:prstGeom>
        </p:spPr>
        <p:txBody>
          <a:bodyPr anchor="ctr"/>
          <a:lstStyle>
            <a:lvl1pPr marL="0" indent="0" rtl="0">
              <a:buNone/>
              <a:defRPr sz="16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itle 4"/>
          <p:cNvSpPr>
            <a:spLocks noGrp="1"/>
          </p:cNvSpPr>
          <p:nvPr>
            <p:ph type="ctrTitle"/>
          </p:nvPr>
        </p:nvSpPr>
        <p:spPr>
          <a:xfrm>
            <a:off x="430740" y="3384426"/>
            <a:ext cx="5498425" cy="51142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132877" y="2984927"/>
            <a:ext cx="2041010" cy="1749390"/>
            <a:chOff x="5792391" y="6942039"/>
            <a:chExt cx="1200058" cy="1025999"/>
          </a:xfrm>
        </p:grpSpPr>
        <p:sp>
          <p:nvSpPr>
            <p:cNvPr id="17" name="Rectangle 16"/>
            <p:cNvSpPr/>
            <p:nvPr userDrawn="1"/>
          </p:nvSpPr>
          <p:spPr>
            <a:xfrm>
              <a:off x="5792391" y="6942039"/>
              <a:ext cx="1200058" cy="1025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 dirty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714" y="7100584"/>
              <a:ext cx="869980" cy="7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6321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Body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2045126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4933032" y="1088559"/>
            <a:ext cx="4412824" cy="551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85970" y="3451378"/>
            <a:ext cx="4277879" cy="15672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234CE-4CEB-458C-B17B-1EDD7878B0EF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6555" y="1080170"/>
            <a:ext cx="4423511" cy="553035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7" name="Picture 16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3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2 Title and Body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985970" y="3451378"/>
            <a:ext cx="4277879" cy="2181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7532BC-203E-4FE1-B76C-7DD4217A8593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18439" y="1008163"/>
            <a:ext cx="4423511" cy="2880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439" y="1440211"/>
            <a:ext cx="4423511" cy="2592288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922715" y="1008163"/>
            <a:ext cx="4423511" cy="2880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922715" y="1440211"/>
            <a:ext cx="4423511" cy="2592288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quarter" idx="14"/>
          </p:nvPr>
        </p:nvSpPr>
        <p:spPr>
          <a:xfrm>
            <a:off x="4923093" y="4229676"/>
            <a:ext cx="4422755" cy="246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sz="quarter" idx="21"/>
          </p:nvPr>
        </p:nvSpPr>
        <p:spPr>
          <a:xfrm>
            <a:off x="218817" y="4229676"/>
            <a:ext cx="4422755" cy="246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20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1 Title and Body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4985970" y="3451378"/>
            <a:ext cx="4277879" cy="2181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sz="quarter" idx="14"/>
          </p:nvPr>
        </p:nvSpPr>
        <p:spPr>
          <a:xfrm>
            <a:off x="4933033" y="1008162"/>
            <a:ext cx="4422755" cy="2736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FCE380-CF85-4DDC-81AB-C0C87206071F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0323" y="1008163"/>
            <a:ext cx="4423511" cy="2880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6555" y="1440211"/>
            <a:ext cx="4423511" cy="230425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31678" y="4032498"/>
            <a:ext cx="9137844" cy="2561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6" name="Picture 15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1 Body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329869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6555" y="1008163"/>
            <a:ext cx="4423511" cy="2736305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985970" y="3451378"/>
            <a:ext cx="4277879" cy="2181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sz="quarter" idx="14"/>
          </p:nvPr>
        </p:nvSpPr>
        <p:spPr>
          <a:xfrm>
            <a:off x="4933033" y="1008162"/>
            <a:ext cx="4422755" cy="2736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EDF758-13CA-4F07-B445-B9ADF16A9C9F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31678" y="4032498"/>
            <a:ext cx="9137844" cy="2561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6" name="Picture 15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47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Alternate Title and Body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1747756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>
            <a:spLocks noGrp="1"/>
          </p:cNvSpPr>
          <p:nvPr>
            <p:ph sz="quarter" idx="21"/>
          </p:nvPr>
        </p:nvSpPr>
        <p:spPr>
          <a:xfrm>
            <a:off x="212661" y="3888483"/>
            <a:ext cx="4422755" cy="2736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4"/>
          </p:nvPr>
        </p:nvSpPr>
        <p:spPr>
          <a:xfrm>
            <a:off x="4933033" y="1008162"/>
            <a:ext cx="4422755" cy="2736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985970" y="995299"/>
            <a:ext cx="4277879" cy="2181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4985970" y="3392886"/>
            <a:ext cx="4277879" cy="1959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FCF096-C300-4EEA-B5B2-7FCA5B2A41C3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0323" y="1008163"/>
            <a:ext cx="4423511" cy="2880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6555" y="1440211"/>
            <a:ext cx="4423511" cy="230425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916922" y="3882973"/>
            <a:ext cx="4445013" cy="2880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913154" y="4315022"/>
            <a:ext cx="4445013" cy="230425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20" name="Picture 19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93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2 Object with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8522523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ontent Placeholder 2"/>
          <p:cNvSpPr>
            <a:spLocks noGrp="1"/>
          </p:cNvSpPr>
          <p:nvPr>
            <p:ph sz="quarter" idx="14"/>
          </p:nvPr>
        </p:nvSpPr>
        <p:spPr>
          <a:xfrm>
            <a:off x="4923093" y="1017816"/>
            <a:ext cx="4422755" cy="246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sz="quarter" idx="21"/>
          </p:nvPr>
        </p:nvSpPr>
        <p:spPr>
          <a:xfrm>
            <a:off x="218817" y="1017816"/>
            <a:ext cx="4422755" cy="246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985970" y="3451378"/>
            <a:ext cx="4277879" cy="2181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B2FCB81-6A7F-4029-8622-6FA47BB86F1E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439" y="3744466"/>
            <a:ext cx="4423511" cy="280831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922715" y="3744466"/>
            <a:ext cx="4423511" cy="280831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6" name="Picture 15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43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4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3536069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ontent Placeholder 2"/>
          <p:cNvSpPr>
            <a:spLocks noGrp="1"/>
          </p:cNvSpPr>
          <p:nvPr>
            <p:ph sz="quarter" idx="14"/>
          </p:nvPr>
        </p:nvSpPr>
        <p:spPr>
          <a:xfrm>
            <a:off x="4925666" y="1017815"/>
            <a:ext cx="4422755" cy="266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sz="quarter" idx="21"/>
          </p:nvPr>
        </p:nvSpPr>
        <p:spPr>
          <a:xfrm>
            <a:off x="225247" y="1017815"/>
            <a:ext cx="4422755" cy="266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985970" y="3451378"/>
            <a:ext cx="4277879" cy="2181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31B8F74-7BA9-4B99-8B9E-A90060A9B0EC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22"/>
          </p:nvPr>
        </p:nvSpPr>
        <p:spPr>
          <a:xfrm>
            <a:off x="4925666" y="3905260"/>
            <a:ext cx="4422755" cy="266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23"/>
          </p:nvPr>
        </p:nvSpPr>
        <p:spPr>
          <a:xfrm>
            <a:off x="225247" y="3905260"/>
            <a:ext cx="4422755" cy="266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29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- Whole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1926083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678" y="1008162"/>
            <a:ext cx="2801911" cy="5585344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20474" y="1008162"/>
            <a:ext cx="2781082" cy="5585344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588439" y="1008162"/>
            <a:ext cx="2769728" cy="5585344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45" name="Straight Connector 44"/>
          <p:cNvCxnSpPr>
            <a:endCxn id="48" idx="3"/>
          </p:cNvCxnSpPr>
          <p:nvPr userDrawn="1"/>
        </p:nvCxnSpPr>
        <p:spPr>
          <a:xfrm>
            <a:off x="4985970" y="3418262"/>
            <a:ext cx="4372197" cy="3825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50CB89-2924-4C7F-AE2B-C4845A595919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6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- 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2735666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406145" y="1008162"/>
            <a:ext cx="2801911" cy="28803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567611" y="1008162"/>
            <a:ext cx="2801911" cy="28803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20323" y="1008162"/>
            <a:ext cx="2826268" cy="28803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45" name="Straight Connector 44"/>
          <p:cNvCxnSpPr>
            <a:endCxn id="48" idx="3"/>
          </p:cNvCxnSpPr>
          <p:nvPr userDrawn="1"/>
        </p:nvCxnSpPr>
        <p:spPr>
          <a:xfrm>
            <a:off x="4985970" y="3418262"/>
            <a:ext cx="4372197" cy="5985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678" y="1440210"/>
            <a:ext cx="2801911" cy="515329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20474" y="1440210"/>
            <a:ext cx="2781082" cy="515329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588439" y="1440210"/>
            <a:ext cx="2769728" cy="515329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105A0FF-A0B0-4EA6-942D-056B5B9F86DA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2" name="Picture 21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95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- Main Object with 3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5052186" y="3451378"/>
            <a:ext cx="4277879" cy="1571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17"/>
          <p:cNvSpPr>
            <a:spLocks noGrp="1"/>
          </p:cNvSpPr>
          <p:nvPr>
            <p:ph sz="quarter" idx="17"/>
          </p:nvPr>
        </p:nvSpPr>
        <p:spPr>
          <a:xfrm>
            <a:off x="231679" y="1080170"/>
            <a:ext cx="9098387" cy="2088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  <a:lvl2pPr>
              <a:defRPr sz="1287"/>
            </a:lvl2pPr>
            <a:lvl3pPr>
              <a:defRPr sz="1104"/>
            </a:lvl3pPr>
            <a:lvl4pPr>
              <a:defRPr sz="1012"/>
            </a:lvl4pPr>
            <a:lvl5pPr>
              <a:defRPr sz="101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8D4824D-BE6B-4BDC-9CD3-70FDC250B7AB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678" y="3384426"/>
            <a:ext cx="2801911" cy="3209080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20474" y="3384426"/>
            <a:ext cx="2781082" cy="3209080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588439" y="3384426"/>
            <a:ext cx="2769728" cy="3209080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20" name="Picture 19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_ Local 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641355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7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r="331"/>
          <a:stretch/>
        </p:blipFill>
        <p:spPr>
          <a:xfrm>
            <a:off x="253248" y="190481"/>
            <a:ext cx="7139640" cy="6778626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32111" y="2984927"/>
            <a:ext cx="7999267" cy="17493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sp>
        <p:nvSpPr>
          <p:cNvPr id="20" name="Title 4"/>
          <p:cNvSpPr txBox="1">
            <a:spLocks/>
          </p:cNvSpPr>
          <p:nvPr userDrawn="1"/>
        </p:nvSpPr>
        <p:spPr>
          <a:xfrm>
            <a:off x="7383030" y="190482"/>
            <a:ext cx="1986058" cy="6778625"/>
          </a:xfrm>
          <a:prstGeom prst="rect">
            <a:avLst/>
          </a:prstGeom>
          <a:solidFill>
            <a:srgbClr val="882345"/>
          </a:solidFill>
        </p:spPr>
        <p:txBody>
          <a:bodyPr vert="horz" lIns="84085" tIns="42043" rIns="84085" bIns="42043" rtlCol="0" anchor="ctr">
            <a:norm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sz="2943" dirty="0"/>
          </a:p>
        </p:txBody>
      </p:sp>
      <p:sp>
        <p:nvSpPr>
          <p:cNvPr id="16" name="Subtitle 5"/>
          <p:cNvSpPr>
            <a:spLocks noGrp="1"/>
          </p:cNvSpPr>
          <p:nvPr>
            <p:ph type="subTitle" idx="1"/>
          </p:nvPr>
        </p:nvSpPr>
        <p:spPr>
          <a:xfrm>
            <a:off x="430327" y="4047807"/>
            <a:ext cx="5491951" cy="336792"/>
          </a:xfrm>
          <a:prstGeom prst="rect">
            <a:avLst/>
          </a:prstGeom>
        </p:spPr>
        <p:txBody>
          <a:bodyPr anchor="ctr"/>
          <a:lstStyle>
            <a:lvl1pPr marL="0" indent="0" rtl="0">
              <a:buNone/>
              <a:defRPr sz="16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itle 4"/>
          <p:cNvSpPr>
            <a:spLocks noGrp="1"/>
          </p:cNvSpPr>
          <p:nvPr>
            <p:ph type="ctrTitle"/>
          </p:nvPr>
        </p:nvSpPr>
        <p:spPr>
          <a:xfrm>
            <a:off x="430740" y="3384426"/>
            <a:ext cx="5498425" cy="51142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177113" y="190481"/>
            <a:ext cx="231680" cy="677862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132877" y="2984927"/>
            <a:ext cx="2041010" cy="1749390"/>
            <a:chOff x="5792391" y="6942039"/>
            <a:chExt cx="1200058" cy="102599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92391" y="6942039"/>
              <a:ext cx="1200058" cy="1025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714" y="7100584"/>
              <a:ext cx="869980" cy="7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5849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- Title and Body with 3 sub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8917105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32186" y="1071783"/>
            <a:ext cx="9125981" cy="2880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678" y="1425022"/>
            <a:ext cx="9137844" cy="2031413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135DD01-8080-4C07-BBDE-7568DED25D83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31678" y="3672458"/>
            <a:ext cx="2801911" cy="2921048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20474" y="3672458"/>
            <a:ext cx="2781082" cy="2921048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588439" y="3672458"/>
            <a:ext cx="2769728" cy="2921048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20" name="Picture 19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13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- Title and Body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35446" y="1076088"/>
            <a:ext cx="4436490" cy="270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678" y="1425022"/>
            <a:ext cx="4436490" cy="1887397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CD04297-A371-4008-9E92-8AF2414D1DB4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4933032" y="1080170"/>
            <a:ext cx="4397033" cy="2232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C6F70"/>
                </a:solidFill>
              </a:defRPr>
            </a:lvl1pPr>
            <a:lvl2pPr>
              <a:defRPr sz="1287"/>
            </a:lvl2pPr>
            <a:lvl3pPr>
              <a:defRPr sz="1104"/>
            </a:lvl3pPr>
            <a:lvl4pPr>
              <a:defRPr sz="1012"/>
            </a:lvl4pPr>
            <a:lvl5pPr>
              <a:defRPr sz="101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406145" y="3528442"/>
            <a:ext cx="2801911" cy="28803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567611" y="3528442"/>
            <a:ext cx="2801911" cy="28803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0323" y="3528442"/>
            <a:ext cx="2826268" cy="28803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35" name="Straight Connector 34"/>
          <p:cNvCxnSpPr>
            <a:endCxn id="38" idx="3"/>
          </p:cNvCxnSpPr>
          <p:nvPr userDrawn="1"/>
        </p:nvCxnSpPr>
        <p:spPr>
          <a:xfrm flipV="1">
            <a:off x="4985970" y="5292638"/>
            <a:ext cx="4372197" cy="645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1678" y="3960490"/>
            <a:ext cx="2801911" cy="266429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20474" y="3960490"/>
            <a:ext cx="2781082" cy="266429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588439" y="3960490"/>
            <a:ext cx="2769728" cy="266429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21" name="Picture 20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95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- 1 Main topic with 3 sub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35446" y="1076088"/>
            <a:ext cx="9137844" cy="270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678" y="1425022"/>
            <a:ext cx="9137844" cy="1887397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7BAA45B-A440-45D0-BBC9-3CB67085CEFB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406145" y="3528442"/>
            <a:ext cx="2801911" cy="28803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567611" y="3528442"/>
            <a:ext cx="2801911" cy="28803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0323" y="3528442"/>
            <a:ext cx="2826268" cy="28803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>
            <a:endCxn id="35" idx="3"/>
          </p:cNvCxnSpPr>
          <p:nvPr userDrawn="1"/>
        </p:nvCxnSpPr>
        <p:spPr>
          <a:xfrm flipV="1">
            <a:off x="4985970" y="5292638"/>
            <a:ext cx="4372197" cy="645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1678" y="3960490"/>
            <a:ext cx="2801911" cy="266429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20474" y="3960490"/>
            <a:ext cx="2781082" cy="266429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588439" y="3960490"/>
            <a:ext cx="2769728" cy="266429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9" name="Picture 18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08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- Photo with 3 sub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0607686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31678" y="1080171"/>
            <a:ext cx="9137844" cy="2292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140384" y="6893971"/>
            <a:ext cx="2393435" cy="216000"/>
          </a:xfrm>
        </p:spPr>
        <p:txBody>
          <a:bodyPr/>
          <a:lstStyle>
            <a:lvl1pPr marL="0" algn="l" defTabSz="926989" rtl="0" eaLnBrk="1" latinLnBrk="0" hangingPunct="1">
              <a:defRPr lang="en-GB" sz="736" u="none" kern="1200" dirty="0">
                <a:solidFill>
                  <a:srgbClr val="88234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237425" y="6896350"/>
            <a:ext cx="1218244" cy="216000"/>
          </a:xfrm>
        </p:spPr>
        <p:txBody>
          <a:bodyPr/>
          <a:lstStyle>
            <a:lvl1pPr marL="0" algn="r" defTabSz="926989" rtl="0" eaLnBrk="1" latinLnBrk="0" hangingPunct="1">
              <a:defRPr lang="en-GB" sz="736" u="none" kern="1200" smtClean="0">
                <a:solidFill>
                  <a:srgbClr val="88234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DFE2E81E-DA26-492B-ACD4-80D7A63F5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406145" y="3528442"/>
            <a:ext cx="2801911" cy="28803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567611" y="3528442"/>
            <a:ext cx="2801911" cy="28803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220323" y="3528442"/>
            <a:ext cx="2826268" cy="288032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>
            <a:endCxn id="61" idx="3"/>
          </p:cNvCxnSpPr>
          <p:nvPr userDrawn="1"/>
        </p:nvCxnSpPr>
        <p:spPr>
          <a:xfrm flipV="1">
            <a:off x="4985970" y="5292638"/>
            <a:ext cx="4372197" cy="645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1678" y="3960490"/>
            <a:ext cx="2801911" cy="266429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3420474" y="3960490"/>
            <a:ext cx="2781082" cy="266429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588439" y="3960490"/>
            <a:ext cx="2769728" cy="2664296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8" name="Picture 17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0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- Photo with 3 tex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025427" y="3490271"/>
            <a:ext cx="4277879" cy="1750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E64CF25-8B48-45B9-BE75-111AEE5FF38D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1678" y="3528442"/>
            <a:ext cx="2801911" cy="3096344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20474" y="3528442"/>
            <a:ext cx="2781082" cy="3096344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6588439" y="3528442"/>
            <a:ext cx="2769728" cy="3096344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31678" y="1080171"/>
            <a:ext cx="9137844" cy="2292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6" name="Picture 15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95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- Photo with 1 main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678" y="4056762"/>
            <a:ext cx="9128644" cy="936103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endCxn id="20" idx="3"/>
          </p:cNvCxnSpPr>
          <p:nvPr userDrawn="1"/>
        </p:nvCxnSpPr>
        <p:spPr>
          <a:xfrm>
            <a:off x="5010377" y="3907688"/>
            <a:ext cx="4349945" cy="19575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1678" y="5136881"/>
            <a:ext cx="2873978" cy="1456627"/>
          </a:xfrm>
          <a:prstGeom prst="rect">
            <a:avLst/>
          </a:prstGeom>
        </p:spPr>
        <p:txBody>
          <a:bodyPr/>
          <a:lstStyle>
            <a:lvl1pPr marL="157665" marR="0" indent="-157665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200" kern="1200" dirty="0" smtClean="0">
                <a:solidFill>
                  <a:srgbClr val="6C6F70"/>
                </a:solidFill>
                <a:latin typeface="Verdana"/>
                <a:ea typeface="Verdana" pitchFamily="34" charset="0"/>
                <a:cs typeface="Verdana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  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54411" y="5136881"/>
            <a:ext cx="2873978" cy="1456627"/>
          </a:xfrm>
          <a:prstGeom prst="rect">
            <a:avLst/>
          </a:prstGeom>
        </p:spPr>
        <p:txBody>
          <a:bodyPr/>
          <a:lstStyle>
            <a:lvl1pPr marL="157665" marR="0" indent="-157665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486344" y="5136881"/>
            <a:ext cx="2873978" cy="1456627"/>
          </a:xfrm>
          <a:prstGeom prst="rect">
            <a:avLst/>
          </a:prstGeom>
        </p:spPr>
        <p:txBody>
          <a:bodyPr/>
          <a:lstStyle>
            <a:lvl1pPr marL="157665" marR="0" indent="-157665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 b="0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 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220323" y="1083699"/>
            <a:ext cx="9137844" cy="0"/>
          </a:xfrm>
          <a:prstGeom prst="line">
            <a:avLst/>
          </a:prstGeom>
          <a:ln w="28575">
            <a:solidFill>
              <a:srgbClr val="6C6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220323" y="6624786"/>
            <a:ext cx="9137844" cy="0"/>
          </a:xfrm>
          <a:prstGeom prst="line">
            <a:avLst/>
          </a:prstGeom>
          <a:ln w="28575">
            <a:solidFill>
              <a:srgbClr val="6C6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84B3A0D-0801-4113-A8E9-19231B325ECC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32186" y="3672460"/>
            <a:ext cx="9125981" cy="2880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baseline="0">
                <a:solidFill>
                  <a:srgbClr val="6C6F70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31678" y="1105338"/>
            <a:ext cx="9137844" cy="2423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2" name="Picture 21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34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- 3 topics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78835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231678" y="1080170"/>
            <a:ext cx="2801911" cy="2592288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20474" y="1080170"/>
            <a:ext cx="2781082" cy="2592288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6588439" y="1080170"/>
            <a:ext cx="2769728" cy="2592288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1587AB8-56FB-4239-A0A1-4128CD3E8545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31678" y="4032498"/>
            <a:ext cx="9137844" cy="2561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8" name="Picture 17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26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- 1 object with 2 topic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60690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17"/>
          <p:cNvSpPr>
            <a:spLocks noGrp="1"/>
          </p:cNvSpPr>
          <p:nvPr>
            <p:ph sz="quarter" idx="18"/>
          </p:nvPr>
        </p:nvSpPr>
        <p:spPr>
          <a:xfrm>
            <a:off x="231678" y="1077350"/>
            <a:ext cx="2800637" cy="25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>
              <a:defRPr sz="1287"/>
            </a:lvl2pPr>
            <a:lvl3pPr>
              <a:defRPr sz="1104"/>
            </a:lvl3pPr>
            <a:lvl4pPr>
              <a:defRPr sz="1012"/>
            </a:lvl4pPr>
            <a:lvl5pPr>
              <a:defRPr sz="101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76612" y="237596"/>
            <a:ext cx="4277879" cy="19932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A6AD83-B733-4564-A186-9018A8BA740B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20474" y="1080170"/>
            <a:ext cx="2781082" cy="2592288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6588439" y="1080170"/>
            <a:ext cx="2769728" cy="2592288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31678" y="4032498"/>
            <a:ext cx="9137844" cy="2561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6" name="Picture 15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54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- Photo with 1 Object and 2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985970" y="787082"/>
            <a:ext cx="4277879" cy="1478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4985970" y="787082"/>
            <a:ext cx="4277879" cy="15146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20323" y="779706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20323" y="6893971"/>
            <a:ext cx="9137844" cy="0"/>
          </a:xfrm>
          <a:prstGeom prst="line">
            <a:avLst/>
          </a:prstGeom>
          <a:ln w="28575">
            <a:solidFill>
              <a:srgbClr val="882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410A680-B8CE-4126-9393-644AE90390F2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4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358874" cy="432000"/>
          </a:xfrm>
          <a:prstGeom prst="rect">
            <a:avLst/>
          </a:prstGeom>
        </p:spPr>
        <p:txBody>
          <a:bodyPr/>
          <a:lstStyle>
            <a:lvl1pPr marL="0" algn="l" defTabSz="926989" rtl="0" eaLnBrk="1" latinLnBrk="0" hangingPunct="1">
              <a:spcBef>
                <a:spcPct val="0"/>
              </a:spcBef>
              <a:buNone/>
              <a:defRPr lang="en-US" sz="2800" b="0" i="0" kern="1200" baseline="0" dirty="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8"/>
          </p:nvPr>
        </p:nvSpPr>
        <p:spPr>
          <a:xfrm>
            <a:off x="231678" y="4029678"/>
            <a:ext cx="2800637" cy="25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>
              <a:defRPr sz="1287"/>
            </a:lvl2pPr>
            <a:lvl3pPr>
              <a:defRPr sz="1104"/>
            </a:lvl3pPr>
            <a:lvl4pPr>
              <a:defRPr sz="1012"/>
            </a:lvl4pPr>
            <a:lvl5pPr>
              <a:defRPr sz="1012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20474" y="4032498"/>
            <a:ext cx="2781082" cy="2592288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6588439" y="4032498"/>
            <a:ext cx="2769728" cy="2592288"/>
          </a:xfrm>
          <a:prstGeom prst="rect">
            <a:avLst/>
          </a:prstGeom>
        </p:spPr>
        <p:txBody>
          <a:bodyPr/>
          <a:lstStyle>
            <a:lvl1pPr marL="0" marR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baseline="0">
                <a:solidFill>
                  <a:schemeClr val="tx1"/>
                </a:solidFill>
                <a:latin typeface="+mj-lt"/>
              </a:defRPr>
            </a:lvl1pPr>
            <a:lvl2pPr>
              <a:defRPr sz="1104"/>
            </a:lvl2pPr>
            <a:lvl3pPr>
              <a:defRPr sz="1104"/>
            </a:lvl3pPr>
            <a:lvl4pPr>
              <a:defRPr sz="1104"/>
            </a:lvl4pPr>
            <a:lvl5pPr>
              <a:defRPr sz="1104"/>
            </a:lvl5pPr>
          </a:lstStyle>
          <a:p>
            <a:pPr marL="0" marR="0" lvl="0" indent="0" algn="l" defTabSz="9269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231678" y="1080171"/>
            <a:ext cx="9137844" cy="26642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1" name="Picture 20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68" y="161244"/>
            <a:ext cx="580518" cy="4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4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_ Expat 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867689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0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8"/>
          <a:stretch/>
        </p:blipFill>
        <p:spPr>
          <a:xfrm>
            <a:off x="253249" y="190481"/>
            <a:ext cx="7139640" cy="677862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32111" y="2984927"/>
            <a:ext cx="7999267" cy="17493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sp>
        <p:nvSpPr>
          <p:cNvPr id="20" name="Title 4"/>
          <p:cNvSpPr txBox="1">
            <a:spLocks/>
          </p:cNvSpPr>
          <p:nvPr userDrawn="1"/>
        </p:nvSpPr>
        <p:spPr>
          <a:xfrm>
            <a:off x="7383030" y="190482"/>
            <a:ext cx="1986058" cy="6778625"/>
          </a:xfrm>
          <a:prstGeom prst="rect">
            <a:avLst/>
          </a:prstGeom>
          <a:solidFill>
            <a:srgbClr val="882345"/>
          </a:solidFill>
        </p:spPr>
        <p:txBody>
          <a:bodyPr vert="horz" lIns="84085" tIns="42043" rIns="84085" bIns="42043" rtlCol="0" anchor="ctr">
            <a:norm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sz="2943" dirty="0"/>
          </a:p>
        </p:txBody>
      </p:sp>
      <p:sp>
        <p:nvSpPr>
          <p:cNvPr id="16" name="Subtitle 5"/>
          <p:cNvSpPr>
            <a:spLocks noGrp="1"/>
          </p:cNvSpPr>
          <p:nvPr>
            <p:ph type="subTitle" idx="1"/>
          </p:nvPr>
        </p:nvSpPr>
        <p:spPr>
          <a:xfrm>
            <a:off x="430327" y="4047807"/>
            <a:ext cx="5491951" cy="336792"/>
          </a:xfrm>
          <a:prstGeom prst="rect">
            <a:avLst/>
          </a:prstGeom>
        </p:spPr>
        <p:txBody>
          <a:bodyPr anchor="ctr"/>
          <a:lstStyle>
            <a:lvl1pPr marL="0" indent="0" rtl="0">
              <a:buNone/>
              <a:defRPr sz="16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itle 4"/>
          <p:cNvSpPr>
            <a:spLocks noGrp="1"/>
          </p:cNvSpPr>
          <p:nvPr>
            <p:ph type="ctrTitle"/>
          </p:nvPr>
        </p:nvSpPr>
        <p:spPr>
          <a:xfrm>
            <a:off x="430740" y="3384426"/>
            <a:ext cx="5498425" cy="51142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177113" y="190481"/>
            <a:ext cx="231680" cy="677862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132877" y="2984927"/>
            <a:ext cx="2041010" cy="1749390"/>
            <a:chOff x="5792391" y="6942039"/>
            <a:chExt cx="1200058" cy="102599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92391" y="6942039"/>
              <a:ext cx="1200058" cy="1025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 dirty="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714" y="7100584"/>
              <a:ext cx="869980" cy="7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26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_ Med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9441282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4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8"/>
          <a:stretch/>
        </p:blipFill>
        <p:spPr>
          <a:xfrm>
            <a:off x="253247" y="190481"/>
            <a:ext cx="7139641" cy="6778626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32111" y="2984927"/>
            <a:ext cx="7999267" cy="17493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sp>
        <p:nvSpPr>
          <p:cNvPr id="20" name="Title 4"/>
          <p:cNvSpPr txBox="1">
            <a:spLocks/>
          </p:cNvSpPr>
          <p:nvPr userDrawn="1"/>
        </p:nvSpPr>
        <p:spPr>
          <a:xfrm>
            <a:off x="7383030" y="190482"/>
            <a:ext cx="1986058" cy="6778625"/>
          </a:xfrm>
          <a:prstGeom prst="rect">
            <a:avLst/>
          </a:prstGeom>
          <a:solidFill>
            <a:srgbClr val="882345"/>
          </a:solidFill>
        </p:spPr>
        <p:txBody>
          <a:bodyPr vert="horz" lIns="84085" tIns="42043" rIns="84085" bIns="42043" rtlCol="0" anchor="ctr">
            <a:normAutofit/>
          </a:bodyPr>
          <a:lstStyle>
            <a:lvl1pPr algn="l" defTabSz="1008035" rtl="0" eaLnBrk="1" latinLnBrk="0" hangingPunct="1">
              <a:spcBef>
                <a:spcPct val="0"/>
              </a:spcBef>
              <a:buNone/>
              <a:defRPr sz="3200" kern="12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sz="2943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177113" y="190481"/>
            <a:ext cx="231680" cy="677862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sp>
        <p:nvSpPr>
          <p:cNvPr id="18" name="Subtitle 5"/>
          <p:cNvSpPr>
            <a:spLocks noGrp="1"/>
          </p:cNvSpPr>
          <p:nvPr>
            <p:ph type="subTitle" idx="1"/>
          </p:nvPr>
        </p:nvSpPr>
        <p:spPr>
          <a:xfrm>
            <a:off x="430327" y="4047807"/>
            <a:ext cx="5491951" cy="336792"/>
          </a:xfrm>
          <a:prstGeom prst="rect">
            <a:avLst/>
          </a:prstGeom>
        </p:spPr>
        <p:txBody>
          <a:bodyPr anchor="ctr"/>
          <a:lstStyle>
            <a:lvl1pPr marL="0" indent="0" rtl="0">
              <a:buNone/>
              <a:defRPr sz="16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Title 4"/>
          <p:cNvSpPr>
            <a:spLocks noGrp="1"/>
          </p:cNvSpPr>
          <p:nvPr>
            <p:ph type="ctrTitle"/>
          </p:nvPr>
        </p:nvSpPr>
        <p:spPr>
          <a:xfrm>
            <a:off x="430740" y="3384426"/>
            <a:ext cx="5498425" cy="51142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8823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132877" y="2984927"/>
            <a:ext cx="2041010" cy="1749390"/>
            <a:chOff x="5792391" y="6942039"/>
            <a:chExt cx="1200058" cy="1025999"/>
          </a:xfrm>
        </p:grpSpPr>
        <p:sp>
          <p:nvSpPr>
            <p:cNvPr id="24" name="Rectangle 23"/>
            <p:cNvSpPr/>
            <p:nvPr userDrawn="1"/>
          </p:nvSpPr>
          <p:spPr>
            <a:xfrm>
              <a:off x="5792391" y="6942039"/>
              <a:ext cx="1200058" cy="1025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 dirty="0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714" y="7100584"/>
              <a:ext cx="869980" cy="7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878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+ Divider Option _ Local 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3360477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8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7"/>
          <a:stretch/>
        </p:blipFill>
        <p:spPr>
          <a:xfrm>
            <a:off x="255117" y="216075"/>
            <a:ext cx="9081987" cy="676875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026274" y="216074"/>
            <a:ext cx="3121936" cy="6768752"/>
          </a:xfrm>
          <a:prstGeom prst="rect">
            <a:avLst/>
          </a:prstGeom>
          <a:solidFill>
            <a:srgbClr val="882345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sp>
        <p:nvSpPr>
          <p:cNvPr id="11" name="Subtitle 5"/>
          <p:cNvSpPr>
            <a:spLocks noGrp="1"/>
          </p:cNvSpPr>
          <p:nvPr>
            <p:ph type="subTitle" idx="1"/>
          </p:nvPr>
        </p:nvSpPr>
        <p:spPr>
          <a:xfrm>
            <a:off x="1030636" y="2088283"/>
            <a:ext cx="3116098" cy="379359"/>
          </a:xfrm>
          <a:prstGeom prst="rect">
            <a:avLst/>
          </a:prstGeom>
        </p:spPr>
        <p:txBody>
          <a:bodyPr anchor="ctr"/>
          <a:lstStyle>
            <a:lvl1pPr marL="0" indent="0" algn="ctr" rtl="0">
              <a:buNone/>
              <a:defRPr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4"/>
          <p:cNvSpPr>
            <a:spLocks noGrp="1"/>
          </p:cNvSpPr>
          <p:nvPr>
            <p:ph type="ctrTitle"/>
          </p:nvPr>
        </p:nvSpPr>
        <p:spPr>
          <a:xfrm>
            <a:off x="1028439" y="1224186"/>
            <a:ext cx="3119771" cy="576064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23" y="5473851"/>
            <a:ext cx="1361438" cy="11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+ Divider Option _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674655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2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8"/>
          <a:stretch/>
        </p:blipFill>
        <p:spPr>
          <a:xfrm>
            <a:off x="252901" y="216074"/>
            <a:ext cx="9116606" cy="676875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26274" y="216074"/>
            <a:ext cx="3121936" cy="6768752"/>
          </a:xfrm>
          <a:prstGeom prst="rect">
            <a:avLst/>
          </a:prstGeom>
          <a:solidFill>
            <a:srgbClr val="882345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sp>
        <p:nvSpPr>
          <p:cNvPr id="16" name="Subtitle 5"/>
          <p:cNvSpPr>
            <a:spLocks noGrp="1"/>
          </p:cNvSpPr>
          <p:nvPr>
            <p:ph type="subTitle" idx="1"/>
          </p:nvPr>
        </p:nvSpPr>
        <p:spPr>
          <a:xfrm>
            <a:off x="1030636" y="4968603"/>
            <a:ext cx="3116098" cy="379359"/>
          </a:xfrm>
          <a:prstGeom prst="rect">
            <a:avLst/>
          </a:prstGeom>
        </p:spPr>
        <p:txBody>
          <a:bodyPr anchor="ctr"/>
          <a:lstStyle>
            <a:lvl1pPr marL="0" indent="0" algn="ctr" rtl="0">
              <a:buNone/>
              <a:defRPr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itle 4"/>
          <p:cNvSpPr>
            <a:spLocks noGrp="1"/>
          </p:cNvSpPr>
          <p:nvPr>
            <p:ph type="ctrTitle"/>
          </p:nvPr>
        </p:nvSpPr>
        <p:spPr>
          <a:xfrm>
            <a:off x="1028439" y="4104506"/>
            <a:ext cx="3119771" cy="576064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23" y="1456317"/>
            <a:ext cx="1361438" cy="11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1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+ Divider Option _ Me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5542682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7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0"/>
          <a:stretch/>
        </p:blipFill>
        <p:spPr>
          <a:xfrm>
            <a:off x="255115" y="216073"/>
            <a:ext cx="9111487" cy="676875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026274" y="216074"/>
            <a:ext cx="3121936" cy="676875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sp>
        <p:nvSpPr>
          <p:cNvPr id="11" name="Subtitle 5"/>
          <p:cNvSpPr>
            <a:spLocks noGrp="1"/>
          </p:cNvSpPr>
          <p:nvPr>
            <p:ph type="subTitle" idx="1"/>
          </p:nvPr>
        </p:nvSpPr>
        <p:spPr>
          <a:xfrm>
            <a:off x="1030636" y="2088283"/>
            <a:ext cx="3116098" cy="379359"/>
          </a:xfrm>
          <a:prstGeom prst="rect">
            <a:avLst/>
          </a:prstGeom>
        </p:spPr>
        <p:txBody>
          <a:bodyPr anchor="ctr"/>
          <a:lstStyle>
            <a:lvl1pPr marL="0" indent="0" algn="ctr" rtl="0">
              <a:buNone/>
              <a:defRPr sz="1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4"/>
          <p:cNvSpPr>
            <a:spLocks noGrp="1"/>
          </p:cNvSpPr>
          <p:nvPr>
            <p:ph type="ctrTitle"/>
          </p:nvPr>
        </p:nvSpPr>
        <p:spPr>
          <a:xfrm>
            <a:off x="1028439" y="1224186"/>
            <a:ext cx="3119771" cy="576064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87" y="5481183"/>
            <a:ext cx="1385311" cy="1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5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+ 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751523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5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28837" y="222969"/>
            <a:ext cx="4740252" cy="67461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5462" y="222969"/>
            <a:ext cx="4463375" cy="6768381"/>
          </a:xfrm>
          <a:prstGeom prst="rect">
            <a:avLst/>
          </a:prstGeom>
          <a:solidFill>
            <a:srgbClr val="8823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39" baseline="0" dirty="0"/>
          </a:p>
        </p:txBody>
      </p:sp>
      <p:sp>
        <p:nvSpPr>
          <p:cNvPr id="11" name="Subtitle 5"/>
          <p:cNvSpPr>
            <a:spLocks noGrp="1"/>
          </p:cNvSpPr>
          <p:nvPr>
            <p:ph type="subTitle" idx="1"/>
          </p:nvPr>
        </p:nvSpPr>
        <p:spPr>
          <a:xfrm>
            <a:off x="430327" y="1512218"/>
            <a:ext cx="3597347" cy="332050"/>
          </a:xfrm>
          <a:prstGeom prst="rect">
            <a:avLst/>
          </a:prstGeom>
        </p:spPr>
        <p:txBody>
          <a:bodyPr anchor="ctr"/>
          <a:lstStyle>
            <a:lvl1pPr marL="0" indent="0" algn="ctr" rtl="0">
              <a:buNone/>
              <a:defRPr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4"/>
          <p:cNvSpPr>
            <a:spLocks noGrp="1"/>
          </p:cNvSpPr>
          <p:nvPr>
            <p:ph type="ctrTitle"/>
          </p:nvPr>
        </p:nvSpPr>
        <p:spPr>
          <a:xfrm>
            <a:off x="428205" y="799229"/>
            <a:ext cx="3601590" cy="504222"/>
          </a:xfrm>
          <a:prstGeom prst="rect">
            <a:avLst/>
          </a:prstGeom>
        </p:spPr>
        <p:txBody>
          <a:bodyPr anchor="ctr"/>
          <a:lstStyle>
            <a:lvl1pPr algn="ctr" rtl="0"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30" y="5473851"/>
            <a:ext cx="1361438" cy="11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0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3106903172"/>
              </p:ext>
            </p:extLst>
          </p:nvPr>
        </p:nvGraphicFramePr>
        <p:xfrm>
          <a:off x="1461" y="1589"/>
          <a:ext cx="145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think-cell Slide" r:id="rId42" imgW="270" imgH="270" progId="TCLayout.ActiveDocument.1">
                  <p:embed/>
                </p:oleObj>
              </mc:Choice>
              <mc:Fallback>
                <p:oleObj name="think-cell Slide" r:id="rId4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461" y="1589"/>
                        <a:ext cx="145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0280" y="288925"/>
            <a:ext cx="8640641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0280" y="1679576"/>
            <a:ext cx="8640641" cy="4752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204" y="6912842"/>
            <a:ext cx="3040793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4098" y="6912842"/>
            <a:ext cx="223935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DFE2E81E-DA26-492B-ACD4-80D7A63F5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42319" y="6912842"/>
            <a:ext cx="223935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0FE5D29C-4552-4B2B-B89B-EDE5F3D8A459}" type="datetime1">
              <a:rPr lang="en-GB" smtClean="0"/>
              <a:t>07/11/2018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8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75" r:id="rId2"/>
    <p:sldLayoutId id="2147483771" r:id="rId3"/>
    <p:sldLayoutId id="2147483772" r:id="rId4"/>
    <p:sldLayoutId id="2147483773" r:id="rId5"/>
    <p:sldLayoutId id="2147483729" r:id="rId6"/>
    <p:sldLayoutId id="2147483730" r:id="rId7"/>
    <p:sldLayoutId id="2147483774" r:id="rId8"/>
    <p:sldLayoutId id="2147483727" r:id="rId9"/>
    <p:sldLayoutId id="2147483682" r:id="rId10"/>
    <p:sldLayoutId id="2147483731" r:id="rId11"/>
    <p:sldLayoutId id="2147483732" r:id="rId12"/>
    <p:sldLayoutId id="2147483751" r:id="rId13"/>
    <p:sldLayoutId id="2147483752" r:id="rId14"/>
    <p:sldLayoutId id="2147483753" r:id="rId15"/>
    <p:sldLayoutId id="2147483754" r:id="rId16"/>
    <p:sldLayoutId id="2147483769" r:id="rId17"/>
    <p:sldLayoutId id="2147483768" r:id="rId18"/>
    <p:sldLayoutId id="2147483764" r:id="rId19"/>
    <p:sldLayoutId id="2147483765" r:id="rId20"/>
    <p:sldLayoutId id="2147483756" r:id="rId21"/>
    <p:sldLayoutId id="2147483757" r:id="rId22"/>
    <p:sldLayoutId id="2147483758" r:id="rId23"/>
    <p:sldLayoutId id="2147483759" r:id="rId24"/>
    <p:sldLayoutId id="2147483761" r:id="rId25"/>
    <p:sldLayoutId id="2147483762" r:id="rId26"/>
    <p:sldLayoutId id="2147483770" r:id="rId27"/>
    <p:sldLayoutId id="2147483742" r:id="rId28"/>
    <p:sldLayoutId id="2147483735" r:id="rId29"/>
    <p:sldLayoutId id="2147483737" r:id="rId30"/>
    <p:sldLayoutId id="2147483744" r:id="rId31"/>
    <p:sldLayoutId id="2147483741" r:id="rId32"/>
    <p:sldLayoutId id="2147483734" r:id="rId33"/>
    <p:sldLayoutId id="2147483676" r:id="rId34"/>
    <p:sldLayoutId id="2147483695" r:id="rId35"/>
    <p:sldLayoutId id="2147483740" r:id="rId36"/>
    <p:sldLayoutId id="2147483738" r:id="rId37"/>
    <p:sldLayoutId id="2147483739" r:id="rId38"/>
  </p:sldLayoutIdLst>
  <p:hf hdr="0"/>
  <p:txStyles>
    <p:titleStyle>
      <a:lvl1pPr algn="ctr" defTabSz="926989" rtl="0" eaLnBrk="1" latinLnBrk="0" hangingPunct="1">
        <a:spcBef>
          <a:spcPct val="0"/>
        </a:spcBef>
        <a:buNone/>
        <a:defRPr sz="45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621" indent="-347621" algn="l" defTabSz="926989" rtl="0" eaLnBrk="1" latinLnBrk="0" hangingPunct="1">
        <a:spcBef>
          <a:spcPct val="20000"/>
        </a:spcBef>
        <a:buFont typeface="Arial" pitchFamily="34" charset="0"/>
        <a:buChar char="•"/>
        <a:defRPr sz="3219" kern="1200">
          <a:solidFill>
            <a:schemeClr val="tx1"/>
          </a:solidFill>
          <a:latin typeface="+mn-lt"/>
          <a:ea typeface="+mn-ea"/>
          <a:cs typeface="+mn-cs"/>
        </a:defRPr>
      </a:lvl1pPr>
      <a:lvl2pPr marL="753178" indent="-289684" algn="l" defTabSz="926989" rtl="0" eaLnBrk="1" latinLnBrk="0" hangingPunct="1">
        <a:spcBef>
          <a:spcPct val="20000"/>
        </a:spcBef>
        <a:buFont typeface="Arial" pitchFamily="34" charset="0"/>
        <a:buChar char="–"/>
        <a:defRPr sz="2851" kern="1200">
          <a:solidFill>
            <a:schemeClr val="tx1"/>
          </a:solidFill>
          <a:latin typeface="+mn-lt"/>
          <a:ea typeface="+mn-ea"/>
          <a:cs typeface="+mn-cs"/>
        </a:defRPr>
      </a:lvl2pPr>
      <a:lvl3pPr marL="1158736" indent="-231747" algn="l" defTabSz="926989" rtl="0" eaLnBrk="1" latinLnBrk="0" hangingPunct="1">
        <a:spcBef>
          <a:spcPct val="20000"/>
        </a:spcBef>
        <a:buFont typeface="Arial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3pPr>
      <a:lvl4pPr marL="1622230" indent="-231747" algn="l" defTabSz="926989" rtl="0" eaLnBrk="1" latinLnBrk="0" hangingPunct="1">
        <a:spcBef>
          <a:spcPct val="20000"/>
        </a:spcBef>
        <a:buFont typeface="Arial" pitchFamily="34" charset="0"/>
        <a:buChar char="–"/>
        <a:defRPr sz="2023" kern="1200">
          <a:solidFill>
            <a:schemeClr val="tx1"/>
          </a:solidFill>
          <a:latin typeface="+mn-lt"/>
          <a:ea typeface="+mn-ea"/>
          <a:cs typeface="+mn-cs"/>
        </a:defRPr>
      </a:lvl4pPr>
      <a:lvl5pPr marL="2085725" indent="-231747" algn="l" defTabSz="926989" rtl="0" eaLnBrk="1" latinLnBrk="0" hangingPunct="1">
        <a:spcBef>
          <a:spcPct val="20000"/>
        </a:spcBef>
        <a:buFont typeface="Arial" pitchFamily="34" charset="0"/>
        <a:buChar char="»"/>
        <a:defRPr sz="2023" kern="1200">
          <a:solidFill>
            <a:schemeClr val="tx1"/>
          </a:solidFill>
          <a:latin typeface="+mn-lt"/>
          <a:ea typeface="+mn-ea"/>
          <a:cs typeface="+mn-cs"/>
        </a:defRPr>
      </a:lvl5pPr>
      <a:lvl6pPr marL="2549219" indent="-231747" algn="l" defTabSz="926989" rtl="0" eaLnBrk="1" latinLnBrk="0" hangingPunct="1">
        <a:spcBef>
          <a:spcPct val="20000"/>
        </a:spcBef>
        <a:buFont typeface="Arial" pitchFamily="34" charset="0"/>
        <a:buChar char="•"/>
        <a:defRPr sz="2023" kern="1200">
          <a:solidFill>
            <a:schemeClr val="tx1"/>
          </a:solidFill>
          <a:latin typeface="+mn-lt"/>
          <a:ea typeface="+mn-ea"/>
          <a:cs typeface="+mn-cs"/>
        </a:defRPr>
      </a:lvl6pPr>
      <a:lvl7pPr marL="3012713" indent="-231747" algn="l" defTabSz="926989" rtl="0" eaLnBrk="1" latinLnBrk="0" hangingPunct="1">
        <a:spcBef>
          <a:spcPct val="20000"/>
        </a:spcBef>
        <a:buFont typeface="Arial" pitchFamily="34" charset="0"/>
        <a:buChar char="•"/>
        <a:defRPr sz="2023" kern="1200">
          <a:solidFill>
            <a:schemeClr val="tx1"/>
          </a:solidFill>
          <a:latin typeface="+mn-lt"/>
          <a:ea typeface="+mn-ea"/>
          <a:cs typeface="+mn-cs"/>
        </a:defRPr>
      </a:lvl7pPr>
      <a:lvl8pPr marL="3476208" indent="-231747" algn="l" defTabSz="926989" rtl="0" eaLnBrk="1" latinLnBrk="0" hangingPunct="1">
        <a:spcBef>
          <a:spcPct val="20000"/>
        </a:spcBef>
        <a:buFont typeface="Arial" pitchFamily="34" charset="0"/>
        <a:buChar char="•"/>
        <a:defRPr sz="2023" kern="1200">
          <a:solidFill>
            <a:schemeClr val="tx1"/>
          </a:solidFill>
          <a:latin typeface="+mn-lt"/>
          <a:ea typeface="+mn-ea"/>
          <a:cs typeface="+mn-cs"/>
        </a:defRPr>
      </a:lvl8pPr>
      <a:lvl9pPr marL="3939702" indent="-231747" algn="l" defTabSz="926989" rtl="0" eaLnBrk="1" latinLnBrk="0" hangingPunct="1">
        <a:spcBef>
          <a:spcPct val="20000"/>
        </a:spcBef>
        <a:buFont typeface="Arial" pitchFamily="34" charset="0"/>
        <a:buChar char="•"/>
        <a:defRPr sz="20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989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1pPr>
      <a:lvl2pPr marL="463494" algn="l" defTabSz="926989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2pPr>
      <a:lvl3pPr marL="926989" algn="l" defTabSz="926989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3pPr>
      <a:lvl4pPr marL="1390483" algn="l" defTabSz="926989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4pPr>
      <a:lvl5pPr marL="1853977" algn="l" defTabSz="926989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5pPr>
      <a:lvl6pPr marL="2317471" algn="l" defTabSz="926989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6pPr>
      <a:lvl7pPr marL="2780966" algn="l" defTabSz="926989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7pPr>
      <a:lvl8pPr marL="3244460" algn="l" defTabSz="926989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8pPr>
      <a:lvl9pPr marL="3707954" algn="l" defTabSz="926989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emf"/><Relationship Id="rId11" Type="http://schemas.openxmlformats.org/officeDocument/2006/relationships/image" Target="../media/image62.emf"/><Relationship Id="rId5" Type="http://schemas.openxmlformats.org/officeDocument/2006/relationships/image" Target="../media/image56.emf"/><Relationship Id="rId10" Type="http://schemas.openxmlformats.org/officeDocument/2006/relationships/image" Target="../media/image61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65.tiff"/><Relationship Id="rId4" Type="http://schemas.openxmlformats.org/officeDocument/2006/relationships/image" Target="../media/image6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77.emf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77.emf"/><Relationship Id="rId2" Type="http://schemas.openxmlformats.org/officeDocument/2006/relationships/tags" Target="../tags/tag3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jpeg"/><Relationship Id="rId5" Type="http://schemas.openxmlformats.org/officeDocument/2006/relationships/image" Target="../media/image80.jpg"/><Relationship Id="rId4" Type="http://schemas.openxmlformats.org/officeDocument/2006/relationships/image" Target="../media/image79.jpeg"/><Relationship Id="rId9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77.emf"/><Relationship Id="rId2" Type="http://schemas.openxmlformats.org/officeDocument/2006/relationships/tags" Target="../tags/tag34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77.emf"/><Relationship Id="rId2" Type="http://schemas.openxmlformats.org/officeDocument/2006/relationships/tags" Target="../tags/tag3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jpg"/><Relationship Id="rId3" Type="http://schemas.openxmlformats.org/officeDocument/2006/relationships/image" Target="../media/image18.jp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jp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g"/><Relationship Id="rId10" Type="http://schemas.openxmlformats.org/officeDocument/2006/relationships/image" Target="../media/image25.png"/><Relationship Id="rId19" Type="http://schemas.openxmlformats.org/officeDocument/2006/relationships/image" Target="../media/image34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Innovation @ Daman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055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E64CF25-8B48-45B9-BE75-111AEE5FF38D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The insurance sector is impacted by different trends </a:t>
            </a:r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1678" y="4197627"/>
            <a:ext cx="2801911" cy="2450823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</a:t>
            </a: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Bio technologies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Use of IOT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Telehealth</a:t>
            </a:r>
            <a:r>
              <a:rPr lang="en-US" sz="16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Globalisation</a:t>
            </a:r>
            <a:r>
              <a:rPr lang="en-US" sz="1600" dirty="0"/>
              <a:t> of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Faster development cycles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GB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93075" y="4197627"/>
            <a:ext cx="2781082" cy="2450824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Fintech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Onboarding / “Know your customer”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Payment technologies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Cashless world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Financial inclusion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Peer to peer</a:t>
            </a:r>
          </a:p>
          <a:p>
            <a:pPr marL="171450" indent="-171450">
              <a:buFontTx/>
              <a:buChar char="-"/>
            </a:pPr>
            <a:endParaRPr lang="en-GB" sz="1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6588439" y="4197627"/>
            <a:ext cx="2769728" cy="2450824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Predictive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Big Data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Artificial Intelligence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Block chain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Seamless interfaces </a:t>
            </a:r>
            <a:endParaRPr lang="en-GB" sz="16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20824380"/>
              </p:ext>
            </p:extLst>
          </p:nvPr>
        </p:nvGraphicFramePr>
        <p:xfrm>
          <a:off x="3182543" y="1189002"/>
          <a:ext cx="6248400" cy="289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141" y="1080170"/>
            <a:ext cx="3429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Technology advances are driving customer behavioral changes and expectations …</a:t>
            </a:r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13145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77161432"/>
              </p:ext>
            </p:extLst>
          </p:nvPr>
        </p:nvGraphicFramePr>
        <p:xfrm>
          <a:off x="2217363" y="1107777"/>
          <a:ext cx="2740025" cy="264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5273">
                <a:tc>
                  <a:txBody>
                    <a:bodyPr/>
                    <a:lstStyle/>
                    <a:p>
                      <a:r>
                        <a:rPr lang="en-US" dirty="0"/>
                        <a:t>Business Owners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29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052CD1D-6EC6-45A1-A024-E87CB26284EC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Innovation as a Service– demand driven scouting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7262" y="1695451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1000" y="1702778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4738" y="1695451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7262" y="2327032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1000" y="2334359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4738" y="2327032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6569" y="296594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0307" y="2973267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4045" y="2965940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91" y="2363258"/>
            <a:ext cx="544476" cy="5444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8329" y="1695451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6702" y="2951286"/>
            <a:ext cx="609600" cy="6096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4166702" y="2312378"/>
            <a:ext cx="1139764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159862" y="2994839"/>
            <a:ext cx="1146604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66702" y="2297724"/>
            <a:ext cx="0" cy="6897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306466" y="1314450"/>
            <a:ext cx="0" cy="990602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06466" y="2994840"/>
            <a:ext cx="0" cy="83421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06466" y="1314450"/>
            <a:ext cx="235859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65062" y="1314450"/>
            <a:ext cx="0" cy="25146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306466" y="3829050"/>
            <a:ext cx="235859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137691"/>
              </p:ext>
            </p:extLst>
          </p:nvPr>
        </p:nvGraphicFramePr>
        <p:xfrm>
          <a:off x="5557653" y="1457165"/>
          <a:ext cx="1903413" cy="2139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113">
                <a:tc>
                  <a:txBody>
                    <a:bodyPr/>
                    <a:lstStyle/>
                    <a:p>
                      <a:r>
                        <a:rPr lang="en-US" dirty="0"/>
                        <a:t>Assessment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0392">
                <a:tc>
                  <a:txBody>
                    <a:bodyPr/>
                    <a:lstStyle/>
                    <a:p>
                      <a:r>
                        <a:rPr lang="en-US" sz="1100" dirty="0"/>
                        <a:t>Demand</a:t>
                      </a:r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Current</a:t>
                      </a:r>
                      <a:r>
                        <a:rPr lang="en-US" sz="1100" baseline="0" dirty="0"/>
                        <a:t> position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Desired process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Requirements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Data/IT</a:t>
                      </a:r>
                      <a:r>
                        <a:rPr lang="en-US" sz="1100" baseline="0" dirty="0"/>
                        <a:t> limitations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Facts &amp; figures</a:t>
                      </a:r>
                      <a:endParaRPr lang="en-GB" sz="11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91" y="1927388"/>
            <a:ext cx="507841" cy="507841"/>
          </a:xfrm>
          <a:prstGeom prst="rect">
            <a:avLst/>
          </a:prstGeom>
        </p:spPr>
      </p:pic>
      <p:cxnSp>
        <p:nvCxnSpPr>
          <p:cNvPr id="59" name="Elbow Connector 58"/>
          <p:cNvCxnSpPr/>
          <p:nvPr/>
        </p:nvCxnSpPr>
        <p:spPr>
          <a:xfrm>
            <a:off x="6433838" y="3829050"/>
            <a:ext cx="1383626" cy="642042"/>
          </a:xfrm>
          <a:prstGeom prst="bentConnector3">
            <a:avLst>
              <a:gd name="adj1" fmla="val 179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813920" y="4460693"/>
            <a:ext cx="0" cy="478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142193" y="4471090"/>
            <a:ext cx="13435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42193" y="4450973"/>
            <a:ext cx="0" cy="478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461486" y="4450973"/>
            <a:ext cx="0" cy="478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574113" y="4937933"/>
            <a:ext cx="1136160" cy="404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ERGO global network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893406" y="4937932"/>
            <a:ext cx="1136160" cy="4077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Local Eco system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245840" y="4926387"/>
            <a:ext cx="1136160" cy="419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Partners’ programs PNP, ADGM, etc..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8140" y="5429250"/>
            <a:ext cx="9068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ROI of Innovation </a:t>
            </a:r>
            <a:r>
              <a:rPr lang="en-US" sz="1400" dirty="0">
                <a:sym typeface="Wingdings" panose="05000000000000000000" pitchFamily="2" charset="2"/>
              </a:rPr>
              <a:t> P&amp;L impact but not only </a:t>
            </a: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600" b="1" i="1" dirty="0">
                <a:solidFill>
                  <a:srgbClr val="FF0000"/>
                </a:solidFill>
                <a:sym typeface="Wingdings" panose="05000000000000000000" pitchFamily="2" charset="2"/>
              </a:rPr>
              <a:t>	Top line &amp; Premiums </a:t>
            </a:r>
            <a:r>
              <a:rPr lang="en-US" sz="1600" dirty="0">
                <a:sym typeface="Wingdings" panose="05000000000000000000" pitchFamily="2" charset="2"/>
              </a:rPr>
              <a:t>			</a:t>
            </a:r>
            <a:r>
              <a:rPr lang="en-US" sz="1600" b="1" i="1" dirty="0">
                <a:solidFill>
                  <a:srgbClr val="00B050"/>
                </a:solidFill>
                <a:sym typeface="Wingdings" panose="05000000000000000000" pitchFamily="2" charset="2"/>
              </a:rPr>
              <a:t>Efficiency &amp; Savings </a:t>
            </a: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Also…</a:t>
            </a:r>
          </a:p>
          <a:p>
            <a:r>
              <a:rPr lang="en-US" sz="1600" b="1" i="1" dirty="0">
                <a:solidFill>
                  <a:srgbClr val="FFC000"/>
                </a:solidFill>
                <a:sym typeface="Wingdings" panose="05000000000000000000" pitchFamily="2" charset="2"/>
              </a:rPr>
              <a:t>	Customer Satisfaction </a:t>
            </a:r>
            <a:r>
              <a:rPr lang="en-US" sz="1600" dirty="0">
                <a:sym typeface="Wingdings" panose="05000000000000000000" pitchFamily="2" charset="2"/>
              </a:rPr>
              <a:t>			</a:t>
            </a:r>
            <a:r>
              <a:rPr lang="en-US" sz="1600" b="1" i="1" dirty="0">
                <a:solidFill>
                  <a:srgbClr val="0070C0"/>
                </a:solidFill>
                <a:sym typeface="Wingdings" panose="05000000000000000000" pitchFamily="2" charset="2"/>
              </a:rPr>
              <a:t>Reputation &amp; Image 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0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ADGM Partnership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sz="1800" dirty="0"/>
              <a:t>ADGM is building an innovation eco system from the regulator perspective. </a:t>
            </a:r>
            <a:endParaRPr lang="en-GB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3734993" y="3988582"/>
            <a:ext cx="3359505" cy="2046764"/>
            <a:chOff x="3535899" y="4304890"/>
            <a:chExt cx="3359505" cy="20467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899" y="4304890"/>
              <a:ext cx="1743356" cy="174335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00600" y="5982322"/>
              <a:ext cx="2094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Digital Sandbox </a:t>
              </a:r>
              <a:endParaRPr lang="en-GB" sz="1800" dirty="0" err="1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08130" y="2695209"/>
            <a:ext cx="1323066" cy="1773843"/>
            <a:chOff x="1111833" y="2762250"/>
            <a:chExt cx="1323066" cy="17738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833" y="2762250"/>
              <a:ext cx="1269841" cy="12698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21324" y="4166761"/>
              <a:ext cx="111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/>
                <a:t>Regulab</a:t>
              </a:r>
              <a:endParaRPr lang="en-GB" sz="1800" dirty="0" err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48002" y="2540305"/>
            <a:ext cx="2643929" cy="1941073"/>
            <a:chOff x="6320997" y="2584500"/>
            <a:chExt cx="2643929" cy="194107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384" y="2584500"/>
              <a:ext cx="1606540" cy="16065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20997" y="4156241"/>
              <a:ext cx="2643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Innovation Challenge</a:t>
              </a:r>
              <a:endParaRPr lang="en-GB" sz="1800" dirty="0" err="1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46" y="1935799"/>
            <a:ext cx="1269841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0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Plug and Play launch in ME - ADGM  partnership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Largest corporate innovation platform </a:t>
            </a:r>
            <a:endParaRPr lang="en-GB" dirty="0"/>
          </a:p>
          <a:p>
            <a:endParaRPr lang="en-US" dirty="0"/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b="1" u="sng" dirty="0"/>
              <a:t>Goal:</a:t>
            </a:r>
            <a:r>
              <a:rPr lang="en-US" b="1" dirty="0"/>
              <a:t> </a:t>
            </a:r>
            <a:r>
              <a:rPr lang="en-US" sz="1400" i="1" dirty="0"/>
              <a:t>deliver a </a:t>
            </a:r>
            <a:r>
              <a:rPr lang="en-US" sz="1400" i="1" dirty="0" err="1"/>
              <a:t>Fintech</a:t>
            </a:r>
            <a:r>
              <a:rPr lang="en-US" sz="1400" i="1" dirty="0"/>
              <a:t>/</a:t>
            </a:r>
            <a:r>
              <a:rPr lang="en-US" sz="1400" i="1" dirty="0" err="1"/>
              <a:t>Insurtech</a:t>
            </a:r>
            <a:r>
              <a:rPr lang="en-US" sz="1400" i="1" dirty="0"/>
              <a:t> accelerator platform to connect leading financial institutions with startup solutions able to augment existing business and drive new revenues</a:t>
            </a:r>
            <a:r>
              <a:rPr lang="en-US" i="1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CD04297-A371-4008-9E92-8AF2414D1DB4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Plug and Play partnership</a:t>
            </a:r>
            <a:endParaRPr lang="en-GB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1165812"/>
            <a:ext cx="4397375" cy="2146607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926679" y="5531194"/>
            <a:ext cx="2372828" cy="2664296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Pain points/ use cases</a:t>
            </a:r>
          </a:p>
          <a:p>
            <a:pPr marL="171450" indent="-171450">
              <a:buFontTx/>
              <a:buChar char="-"/>
            </a:pPr>
            <a:r>
              <a:rPr lang="en-US" dirty="0"/>
              <a:t>Worldwide network </a:t>
            </a:r>
          </a:p>
          <a:p>
            <a:pPr marL="171450" indent="-171450">
              <a:buFontTx/>
              <a:buChar char="-"/>
            </a:pPr>
            <a:r>
              <a:rPr lang="en-US" dirty="0"/>
              <a:t>Mature start ups</a:t>
            </a:r>
          </a:p>
          <a:p>
            <a:pPr marL="171450" indent="-171450">
              <a:buFontTx/>
              <a:buChar char="-"/>
            </a:pPr>
            <a:r>
              <a:rPr lang="en-US" dirty="0"/>
              <a:t>250+ large enterprises across 14 industries 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661260" y="5531194"/>
            <a:ext cx="2577873" cy="2664296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Mentorship and exposure to entrepreneurial culture 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Project management </a:t>
            </a:r>
          </a:p>
          <a:p>
            <a:pPr marL="171450" indent="-171450">
              <a:buFontTx/>
              <a:buChar char="-"/>
            </a:pPr>
            <a:r>
              <a:rPr lang="en-US" dirty="0"/>
              <a:t>POC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380046" y="5531194"/>
            <a:ext cx="2466147" cy="2664296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Collaborative review process / validate the learnings </a:t>
            </a:r>
          </a:p>
          <a:p>
            <a:pPr marL="171450" indent="-171450">
              <a:buFontTx/>
              <a:buChar char="-"/>
            </a:pPr>
            <a:r>
              <a:rPr lang="en-US" dirty="0"/>
              <a:t>Bridging the gap between POC and production</a:t>
            </a:r>
            <a:endParaRPr lang="en-GB" dirty="0"/>
          </a:p>
        </p:txBody>
      </p:sp>
      <p:sp>
        <p:nvSpPr>
          <p:cNvPr id="16" name="Chevron 15"/>
          <p:cNvSpPr/>
          <p:nvPr/>
        </p:nvSpPr>
        <p:spPr>
          <a:xfrm>
            <a:off x="1251065" y="4044840"/>
            <a:ext cx="2737322" cy="1376387"/>
          </a:xfrm>
          <a:prstGeom prst="chevron">
            <a:avLst/>
          </a:prstGeom>
          <a:solidFill>
            <a:srgbClr val="00A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3539823" y="4043006"/>
            <a:ext cx="3245848" cy="1376387"/>
          </a:xfrm>
          <a:prstGeom prst="chevron">
            <a:avLst/>
          </a:prstGeom>
          <a:solidFill>
            <a:srgbClr val="00A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1979634" y="4482004"/>
            <a:ext cx="1560189" cy="2016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Start up sourcing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616078" y="4482004"/>
            <a:ext cx="1623055" cy="2016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Acceleration program /POC follow up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320996" y="4034234"/>
            <a:ext cx="2525197" cy="1376387"/>
          </a:xfrm>
          <a:prstGeom prst="chevron">
            <a:avLst/>
          </a:prstGeom>
          <a:solidFill>
            <a:srgbClr val="00A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7046104" y="4472644"/>
            <a:ext cx="1198044" cy="2016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From POC to production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3337541"/>
            <a:ext cx="2458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Steps of the program </a:t>
            </a:r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3745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mHealth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health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971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health program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600" dirty="0"/>
              <a:t>New possibilities through </a:t>
            </a:r>
            <a:r>
              <a:rPr lang="en-US" sz="1600" dirty="0" err="1"/>
              <a:t>mHealth</a:t>
            </a:r>
            <a:r>
              <a:rPr lang="en-US" sz="1600" dirty="0"/>
              <a:t> solutions will enhance our DMP participants’ member experience and help optimize operations</a:t>
            </a:r>
          </a:p>
          <a:p>
            <a:endParaRPr lang="en-GB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7141" y="3738148"/>
            <a:ext cx="8805230" cy="401172"/>
          </a:xfrm>
          <a:prstGeom prst="homePlate">
            <a:avLst>
              <a:gd name="adj" fmla="val 44237"/>
            </a:avLst>
          </a:prstGeom>
          <a:solidFill>
            <a:schemeClr val="bg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45" tIns="28128" rIns="28128" bIns="28128" numCol="1" spcCol="38100" rtlCol="0" anchor="ctr">
            <a:noAutofit/>
          </a:bodyPr>
          <a:lstStyle/>
          <a:p>
            <a:pPr algn="l"/>
            <a:endParaRPr lang="en-US" sz="126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5236" y="4267541"/>
            <a:ext cx="2540249" cy="1340308"/>
            <a:chOff x="502118" y="7282198"/>
            <a:chExt cx="6451425" cy="34039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396" y="7282198"/>
              <a:ext cx="2288147" cy="2743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02118" y="10025398"/>
              <a:ext cx="6451425" cy="660758"/>
            </a:xfrm>
            <a:prstGeom prst="rect">
              <a:avLst/>
            </a:prstGeom>
            <a:solidFill>
              <a:srgbClr val="882343"/>
            </a:solidFill>
            <a:ln w="3175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128" tIns="28128" rIns="28128" bIns="28128" numCol="1" spcCol="38100" rtlCol="0" anchor="ctr">
              <a:noAutofit/>
            </a:bodyPr>
            <a:lstStyle/>
            <a:p>
              <a:r>
                <a:rPr lang="en-US" sz="1103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Health Support Coach</a:t>
              </a:r>
              <a:endParaRPr lang="en-US" sz="1103" b="1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90265" y="2017259"/>
            <a:ext cx="940706" cy="1340308"/>
            <a:chOff x="10902950" y="2933700"/>
            <a:chExt cx="2389094" cy="340395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2950" y="2933700"/>
              <a:ext cx="2389094" cy="27432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902950" y="5676900"/>
              <a:ext cx="2389094" cy="660758"/>
            </a:xfrm>
            <a:prstGeom prst="rect">
              <a:avLst/>
            </a:prstGeom>
            <a:solidFill>
              <a:schemeClr val="accent4"/>
            </a:solidFill>
            <a:ln w="3175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128" tIns="28128" rIns="28128" bIns="28128" numCol="1" spcCol="38100" rtlCol="0" anchor="ctr">
              <a:noAutofit/>
            </a:bodyPr>
            <a:lstStyle/>
            <a:p>
              <a:pPr algn="ctr" defTabSz="323519" hangingPunct="0"/>
              <a:r>
                <a:rPr lang="en-US" sz="945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  <a:sym typeface="Helvetica Light"/>
                </a:rPr>
                <a:t>Participant</a:t>
              </a:r>
              <a:endParaRPr lang="en-US" sz="1103" b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 Ligh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85751" y="4267541"/>
            <a:ext cx="940706" cy="1340308"/>
            <a:chOff x="14179550" y="4876800"/>
            <a:chExt cx="2389094" cy="340395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9550" y="4876800"/>
              <a:ext cx="2389094" cy="27432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4179550" y="7620000"/>
              <a:ext cx="2389094" cy="660758"/>
            </a:xfrm>
            <a:prstGeom prst="rect">
              <a:avLst/>
            </a:prstGeom>
            <a:solidFill>
              <a:srgbClr val="002060"/>
            </a:solidFill>
            <a:ln w="3175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128" tIns="28128" rIns="28128" bIns="28128" numCol="1" spcCol="38100" rtlCol="0" anchor="ctr">
              <a:noAutofit/>
            </a:bodyPr>
            <a:lstStyle/>
            <a:p>
              <a:pPr algn="ctr" defTabSz="323519" hangingPunct="0"/>
              <a:r>
                <a:rPr lang="en-US" sz="1103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  <a:sym typeface="Helvetica Light"/>
                </a:rPr>
                <a:t>Doctor</a:t>
              </a:r>
            </a:p>
          </p:txBody>
        </p:sp>
      </p:grpSp>
      <p:sp>
        <p:nvSpPr>
          <p:cNvPr id="18" name="Bent Arrow 17"/>
          <p:cNvSpPr/>
          <p:nvPr/>
        </p:nvSpPr>
        <p:spPr>
          <a:xfrm>
            <a:off x="3944634" y="3269476"/>
            <a:ext cx="1295171" cy="238522"/>
          </a:xfrm>
          <a:prstGeom prst="bentArrow">
            <a:avLst>
              <a:gd name="adj1" fmla="val 10131"/>
              <a:gd name="adj2" fmla="val 10043"/>
              <a:gd name="adj3" fmla="val 23885"/>
              <a:gd name="adj4" fmla="val 41147"/>
            </a:avLst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128" tIns="28128" rIns="28128" bIns="28128" numCol="1" spcCol="38100" rtlCol="0" anchor="ctr">
            <a:spAutoFit/>
          </a:bodyPr>
          <a:lstStyle/>
          <a:p>
            <a:pPr algn="ctr" defTabSz="323519" hangingPunct="0"/>
            <a:endParaRPr lang="en-US" sz="1181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9" name="Bent Arrow 18"/>
          <p:cNvSpPr/>
          <p:nvPr/>
        </p:nvSpPr>
        <p:spPr>
          <a:xfrm flipH="1">
            <a:off x="6681431" y="3224064"/>
            <a:ext cx="1295171" cy="238522"/>
          </a:xfrm>
          <a:prstGeom prst="bentArrow">
            <a:avLst>
              <a:gd name="adj1" fmla="val 10131"/>
              <a:gd name="adj2" fmla="val 10043"/>
              <a:gd name="adj3" fmla="val 23885"/>
              <a:gd name="adj4" fmla="val 41147"/>
            </a:avLst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128" tIns="28128" rIns="28128" bIns="28128" numCol="1" spcCol="38100" rtlCol="0" anchor="ctr">
            <a:spAutoFit/>
          </a:bodyPr>
          <a:lstStyle/>
          <a:p>
            <a:pPr algn="ctr" defTabSz="323519" hangingPunct="0"/>
            <a:endParaRPr lang="en-US" sz="1181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878724" y="3731325"/>
            <a:ext cx="262656" cy="363088"/>
          </a:xfrm>
          <a:prstGeom prst="downArrow">
            <a:avLst>
              <a:gd name="adj1" fmla="val 50000"/>
              <a:gd name="adj2" fmla="val 95372"/>
            </a:avLst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128" tIns="28128" rIns="28128" bIns="28128" numCol="1" spcCol="38100" rtlCol="0" anchor="ctr">
            <a:spAutoFit/>
          </a:bodyPr>
          <a:lstStyle/>
          <a:p>
            <a:pPr algn="ctr" defTabSz="323519" hangingPunct="0"/>
            <a:endParaRPr lang="en-US" sz="1181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783146" y="3731325"/>
            <a:ext cx="262656" cy="363088"/>
          </a:xfrm>
          <a:prstGeom prst="downArrow">
            <a:avLst>
              <a:gd name="adj1" fmla="val 50000"/>
              <a:gd name="adj2" fmla="val 95372"/>
            </a:avLst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128" tIns="28128" rIns="28128" bIns="28128" numCol="1" spcCol="38100" rtlCol="0" anchor="ctr">
            <a:spAutoFit/>
          </a:bodyPr>
          <a:lstStyle/>
          <a:p>
            <a:pPr algn="ctr" defTabSz="323519" hangingPunct="0"/>
            <a:endParaRPr lang="en-US" sz="1181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681431" y="5167109"/>
            <a:ext cx="612225" cy="473814"/>
          </a:xfrm>
          <a:prstGeom prst="rightArrow">
            <a:avLst>
              <a:gd name="adj1" fmla="val 50000"/>
              <a:gd name="adj2" fmla="val 116955"/>
            </a:avLst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128" tIns="28128" rIns="28128" bIns="28128" numCol="1" spcCol="38100" rtlCol="0" anchor="ctr">
            <a:spAutoFit/>
          </a:bodyPr>
          <a:lstStyle/>
          <a:p>
            <a:pPr algn="ctr" defTabSz="323519" hangingPunct="0"/>
            <a:endParaRPr lang="en-US" sz="1181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4627580" y="5167109"/>
            <a:ext cx="2158339" cy="473814"/>
          </a:xfrm>
          <a:prstGeom prst="rightArrow">
            <a:avLst>
              <a:gd name="adj1" fmla="val 50000"/>
              <a:gd name="adj2" fmla="val 116955"/>
            </a:avLst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128" tIns="28128" rIns="28128" bIns="28128" numCol="1" spcCol="38100" rtlCol="0" anchor="ctr">
            <a:spAutoFit/>
          </a:bodyPr>
          <a:lstStyle/>
          <a:p>
            <a:pPr algn="ctr" defTabSz="323519" hangingPunct="0"/>
            <a:endParaRPr lang="en-US" sz="1181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36357" y="3334201"/>
            <a:ext cx="1520553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1103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Commitment to coaching plan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60795" y="3365794"/>
            <a:ext cx="1276575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en-US" sz="1103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Commitment to treatment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00126" y="3177379"/>
            <a:ext cx="1348183" cy="601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en-US" sz="1103" b="1" dirty="0">
                <a:solidFill>
                  <a:srgbClr val="882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Education, coaching and target setting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80126" y="3503379"/>
            <a:ext cx="1069935" cy="262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1103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Treatment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24" y="3465507"/>
            <a:ext cx="166873" cy="1668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59" y="3494049"/>
            <a:ext cx="166873" cy="1668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56" y="3465508"/>
            <a:ext cx="169880" cy="169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61" y="3496126"/>
            <a:ext cx="170966" cy="17096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239805" y="4862642"/>
            <a:ext cx="1525995" cy="26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en-US" altLang="en-US" sz="1103" b="1" dirty="0">
                <a:solidFill>
                  <a:srgbClr val="882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Report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27" y="4952980"/>
            <a:ext cx="146004" cy="14600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686739" y="5538452"/>
            <a:ext cx="1099180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en-US" altLang="en-US" sz="1103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</a:t>
            </a:r>
            <a:r>
              <a:rPr lang="en-US" altLang="en-US" sz="1103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103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21" y="5559900"/>
            <a:ext cx="136096" cy="13609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-1877" y="3738148"/>
            <a:ext cx="2508175" cy="401171"/>
          </a:xfrm>
          <a:prstGeom prst="homePlate">
            <a:avLst>
              <a:gd name="adj" fmla="val 44237"/>
            </a:avLst>
          </a:prstGeom>
          <a:solidFill>
            <a:schemeClr val="accent1">
              <a:lumMod val="7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45" tIns="28128" rIns="28128" bIns="28128" numCol="1" spcCol="38100" rtlCol="0" anchor="ctr">
            <a:noAutofit/>
          </a:bodyPr>
          <a:lstStyle/>
          <a:p>
            <a:pPr algn="l"/>
            <a:r>
              <a:rPr lang="en-US" sz="12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mHealth-based delivery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29" y="3761376"/>
            <a:ext cx="210955" cy="35560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588406" y="3761376"/>
            <a:ext cx="1025138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1103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Telemetry</a:t>
            </a:r>
          </a:p>
          <a:p>
            <a:pPr algn="l" eaLnBrk="1" hangingPunct="1"/>
            <a:r>
              <a:rPr lang="en-US" altLang="en-US" sz="1103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83" y="3767542"/>
            <a:ext cx="207297" cy="34944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142851" y="3761376"/>
            <a:ext cx="1348183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en-US" sz="1103" b="1" dirty="0">
                <a:solidFill>
                  <a:srgbClr val="882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Chat</a:t>
            </a:r>
          </a:p>
          <a:p>
            <a:pPr algn="r" eaLnBrk="1" hangingPunct="1"/>
            <a:r>
              <a:rPr lang="en-US" altLang="en-US" sz="1103" b="1" dirty="0">
                <a:solidFill>
                  <a:srgbClr val="882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73" y="3761376"/>
            <a:ext cx="210955" cy="35560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60795" y="3761376"/>
            <a:ext cx="1019479" cy="77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en-US" sz="1103" b="1" i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Telemetry Data</a:t>
            </a:r>
          </a:p>
          <a:p>
            <a:pPr algn="r" eaLnBrk="1" hangingPunct="1"/>
            <a:r>
              <a:rPr lang="en-US" altLang="en-US" sz="1103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[Future EHR]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5167" y="3324453"/>
            <a:ext cx="2508175" cy="401172"/>
          </a:xfrm>
          <a:prstGeom prst="homePlate">
            <a:avLst>
              <a:gd name="adj" fmla="val 44237"/>
            </a:avLst>
          </a:prstGeom>
          <a:solidFill>
            <a:schemeClr val="bg1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45" tIns="28128" rIns="28128" bIns="28128" numCol="1" spcCol="38100" rtlCol="0" anchor="ctr">
            <a:noAutofit/>
          </a:bodyPr>
          <a:lstStyle/>
          <a:p>
            <a:pPr algn="l"/>
            <a:r>
              <a:rPr lang="en-US" sz="126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Coventional delivery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33" y="5124701"/>
            <a:ext cx="125631" cy="21177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92066" y="5071064"/>
            <a:ext cx="1540443" cy="26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en-US" altLang="en-US" sz="1103" b="1" dirty="0">
                <a:solidFill>
                  <a:srgbClr val="882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Enhanced data</a:t>
            </a:r>
          </a:p>
        </p:txBody>
      </p:sp>
    </p:spTree>
    <p:extLst>
      <p:ext uri="{BB962C8B-B14F-4D97-AF65-F5344CB8AC3E}">
        <p14:creationId xmlns:p14="http://schemas.microsoft.com/office/powerpoint/2010/main" val="369465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7CDD67D-01D6-6D41-B6C2-65B896BAE3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2DDACAA-93E6-A046-8DDE-7BDCC2121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One Drop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9B2B2C-7605-E045-8A3B-2E68AC1A59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/>
              <a:t>One Drop is a diabetes management platform that empowers people with diabetes to live healthier lives</a:t>
            </a:r>
          </a:p>
          <a:p>
            <a:endParaRPr lang="en-GB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34B2B4-B3AC-964E-B72C-EEA13603CF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D83E0A-A340-4E4D-8582-8013445E06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EDE6F3-E07F-C94D-B5AF-51E9065977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F84A977-D095-3843-BED6-DD20025DE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78" y="2005528"/>
            <a:ext cx="2568781" cy="4566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F04BE6-EE8D-9141-8B64-3FA3DA43B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83" y="2005527"/>
            <a:ext cx="2568781" cy="4566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1DB259-FFAF-8B48-B89A-3BDA2DE73E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70" y="2005527"/>
            <a:ext cx="2568781" cy="4566722"/>
          </a:xfrm>
          <a:prstGeom prst="rect">
            <a:avLst/>
          </a:prstGeom>
        </p:spPr>
      </p:pic>
      <p:pic>
        <p:nvPicPr>
          <p:cNvPr id="11" name="pasted-image.png">
            <a:extLst>
              <a:ext uri="{FF2B5EF4-FFF2-40B4-BE49-F238E27FC236}">
                <a16:creationId xmlns:a16="http://schemas.microsoft.com/office/drawing/2014/main" xmlns="" id="{096F8C2D-8AAB-724C-928C-523E1EA6F8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5" y="2234650"/>
            <a:ext cx="875110" cy="8751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7192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C2D1178-FE14-244F-A746-056B23E1C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Femisphere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2C4AC0-040C-C54F-8505-A65315A228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600" dirty="0" err="1"/>
              <a:t>Femisphere</a:t>
            </a:r>
            <a:r>
              <a:rPr lang="en-US" sz="1600" dirty="0"/>
              <a:t> tracks pregnancy related conditions and enables direct member chat communication with coaches to help make pregnancy a good experience</a:t>
            </a:r>
          </a:p>
          <a:p>
            <a:endParaRPr lang="en-GB" sz="1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7D7618-BA24-8046-9D31-0B6741B0F4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EF6221-70D7-6042-A062-D843EE4317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CE2D2E-C995-4945-8732-CFB680A4DA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8" name="pasted-image.pdf">
            <a:extLst>
              <a:ext uri="{FF2B5EF4-FFF2-40B4-BE49-F238E27FC236}">
                <a16:creationId xmlns:a16="http://schemas.microsoft.com/office/drawing/2014/main" xmlns="" id="{864A6E75-E74D-6248-B358-82EAE983F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42" y="1963188"/>
            <a:ext cx="1944011" cy="39669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pasted-image.pdf">
            <a:extLst>
              <a:ext uri="{FF2B5EF4-FFF2-40B4-BE49-F238E27FC236}">
                <a16:creationId xmlns:a16="http://schemas.microsoft.com/office/drawing/2014/main" xmlns="" id="{B3E3451F-F3D4-2E42-A22C-73EB51D33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24" y="1966555"/>
            <a:ext cx="1944011" cy="39669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Pentagon 9">
            <a:extLst>
              <a:ext uri="{FF2B5EF4-FFF2-40B4-BE49-F238E27FC236}">
                <a16:creationId xmlns:a16="http://schemas.microsoft.com/office/drawing/2014/main" xmlns="" id="{D7845361-C302-AD4E-B737-CF50F662C2FC}"/>
              </a:ext>
            </a:extLst>
          </p:cNvPr>
          <p:cNvSpPr/>
          <p:nvPr/>
        </p:nvSpPr>
        <p:spPr>
          <a:xfrm>
            <a:off x="1243109" y="1963188"/>
            <a:ext cx="1862733" cy="627985"/>
          </a:xfrm>
          <a:prstGeom prst="homePlate">
            <a:avLst>
              <a:gd name="adj" fmla="val 22395"/>
            </a:avLst>
          </a:prstGeom>
          <a:solidFill>
            <a:srgbClr val="F05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72009" bIns="0" rtlCol="0" anchor="ctr"/>
          <a:lstStyle/>
          <a:p>
            <a:pPr lvl="0" algn="l"/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Medical</a:t>
            </a:r>
            <a:b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Symptoms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xmlns="" id="{FBC71442-218F-A14C-B14E-3104BBE354D9}"/>
              </a:ext>
            </a:extLst>
          </p:cNvPr>
          <p:cNvSpPr/>
          <p:nvPr/>
        </p:nvSpPr>
        <p:spPr>
          <a:xfrm>
            <a:off x="1243109" y="2634267"/>
            <a:ext cx="1862733" cy="627985"/>
          </a:xfrm>
          <a:prstGeom prst="homePlate">
            <a:avLst>
              <a:gd name="adj" fmla="val 22395"/>
            </a:avLst>
          </a:prstGeom>
          <a:solidFill>
            <a:srgbClr val="E541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72009" bIns="0" rtlCol="0" anchor="ctr"/>
          <a:lstStyle/>
          <a:p>
            <a:pPr lvl="0" algn="l"/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Mood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xmlns="" id="{FE70362E-043D-DC46-BA8A-347E16D64A21}"/>
              </a:ext>
            </a:extLst>
          </p:cNvPr>
          <p:cNvSpPr/>
          <p:nvPr/>
        </p:nvSpPr>
        <p:spPr>
          <a:xfrm>
            <a:off x="1243109" y="3301933"/>
            <a:ext cx="1862733" cy="627985"/>
          </a:xfrm>
          <a:prstGeom prst="homePlate">
            <a:avLst>
              <a:gd name="adj" fmla="val 22395"/>
            </a:avLst>
          </a:prstGeom>
          <a:solidFill>
            <a:srgbClr val="E541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72009" bIns="0" rtlCol="0" anchor="ctr"/>
          <a:lstStyle/>
          <a:p>
            <a:pPr lvl="0" algn="l"/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Emergency</a:t>
            </a:r>
            <a:b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Response Triggers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xmlns="" id="{2F0AC1F4-68F3-1444-AE47-8AFC47667135}"/>
              </a:ext>
            </a:extLst>
          </p:cNvPr>
          <p:cNvSpPr/>
          <p:nvPr/>
        </p:nvSpPr>
        <p:spPr>
          <a:xfrm>
            <a:off x="1243109" y="3973013"/>
            <a:ext cx="1862733" cy="627985"/>
          </a:xfrm>
          <a:prstGeom prst="homePlate">
            <a:avLst>
              <a:gd name="adj" fmla="val 22395"/>
            </a:avLst>
          </a:prstGeom>
          <a:solidFill>
            <a:srgbClr val="BF24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72009" bIns="0" rtlCol="0" anchor="ctr"/>
          <a:lstStyle/>
          <a:p>
            <a:pPr lvl="0" algn="l"/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Meds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xmlns="" id="{1FC77771-66F1-AC45-9CFA-02603659509E}"/>
              </a:ext>
            </a:extLst>
          </p:cNvPr>
          <p:cNvSpPr/>
          <p:nvPr/>
        </p:nvSpPr>
        <p:spPr>
          <a:xfrm>
            <a:off x="1243109" y="4640679"/>
            <a:ext cx="1862733" cy="627985"/>
          </a:xfrm>
          <a:prstGeom prst="homePlate">
            <a:avLst>
              <a:gd name="adj" fmla="val 22395"/>
            </a:avLst>
          </a:prstGeom>
          <a:solidFill>
            <a:srgbClr val="BF25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72009" bIns="0" rtlCol="0" anchor="ctr"/>
          <a:lstStyle/>
          <a:p>
            <a:pPr lvl="0" algn="l"/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Engaging Content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xmlns="" id="{2F065746-BFC3-B94E-ADAE-7EA0993932E7}"/>
              </a:ext>
            </a:extLst>
          </p:cNvPr>
          <p:cNvSpPr/>
          <p:nvPr/>
        </p:nvSpPr>
        <p:spPr>
          <a:xfrm>
            <a:off x="1243109" y="5302200"/>
            <a:ext cx="1862733" cy="627985"/>
          </a:xfrm>
          <a:prstGeom prst="homePlate">
            <a:avLst>
              <a:gd name="adj" fmla="val 22395"/>
            </a:avLst>
          </a:prstGeom>
          <a:solidFill>
            <a:srgbClr val="8431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72009" bIns="0" rtlCol="0" anchor="ctr"/>
          <a:lstStyle/>
          <a:p>
            <a:pPr lvl="0" algn="l"/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</a:t>
            </a:r>
            <a:b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</a:p>
        </p:txBody>
      </p:sp>
      <p:pic>
        <p:nvPicPr>
          <p:cNvPr id="16" name="pasted-image.pdf">
            <a:extLst>
              <a:ext uri="{FF2B5EF4-FFF2-40B4-BE49-F238E27FC236}">
                <a16:creationId xmlns:a16="http://schemas.microsoft.com/office/drawing/2014/main" xmlns="" id="{DD189040-03E7-0246-B710-DD831383E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83" y="1963188"/>
            <a:ext cx="1944011" cy="39669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7" name="pasted-image.png">
            <a:extLst>
              <a:ext uri="{FF2B5EF4-FFF2-40B4-BE49-F238E27FC236}">
                <a16:creationId xmlns:a16="http://schemas.microsoft.com/office/drawing/2014/main" xmlns="" id="{3067CA25-A052-0549-A8AF-FE02752C9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4" y="1919589"/>
            <a:ext cx="875110" cy="8751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0719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6B43F73-E153-794D-A238-5ABCB7563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Oviva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A80D4E-0CB4-7A46-8311-49C96BBFAD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600" dirty="0" err="1"/>
              <a:t>Oviva</a:t>
            </a:r>
            <a:r>
              <a:rPr lang="en-US" sz="1600" dirty="0"/>
              <a:t> delivers nutrition advice through one-to-one interaction between user and personal coach to help better manage food intake </a:t>
            </a:r>
          </a:p>
          <a:p>
            <a:endParaRPr lang="en-GB" sz="1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13A93B-46A2-7241-95C9-193C85CD9D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4EB8F3-DEE3-2440-BCEE-F7E65B5683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5F994F-9F0B-EF41-A4D8-3DE4D3401D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8" name="pasted-image.png">
            <a:extLst>
              <a:ext uri="{FF2B5EF4-FFF2-40B4-BE49-F238E27FC236}">
                <a16:creationId xmlns:a16="http://schemas.microsoft.com/office/drawing/2014/main" xmlns="" id="{DFC56C92-63FB-8A48-A3E5-C7736276F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5" y="1963188"/>
            <a:ext cx="875110" cy="875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df">
            <a:extLst>
              <a:ext uri="{FF2B5EF4-FFF2-40B4-BE49-F238E27FC236}">
                <a16:creationId xmlns:a16="http://schemas.microsoft.com/office/drawing/2014/main" xmlns="" id="{494BB717-0046-514D-B0D8-60774E46E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86" y="1963188"/>
            <a:ext cx="1944010" cy="39669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pasted-image.pdf">
            <a:extLst>
              <a:ext uri="{FF2B5EF4-FFF2-40B4-BE49-F238E27FC236}">
                <a16:creationId xmlns:a16="http://schemas.microsoft.com/office/drawing/2014/main" xmlns="" id="{8FBD2334-3657-FA4A-BE5A-051C78ED8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93" y="1963189"/>
            <a:ext cx="1944011" cy="39669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pasted-image.pdf">
            <a:extLst>
              <a:ext uri="{FF2B5EF4-FFF2-40B4-BE49-F238E27FC236}">
                <a16:creationId xmlns:a16="http://schemas.microsoft.com/office/drawing/2014/main" xmlns="" id="{F59B07FC-1697-2B44-8DF8-7F3A0AFDC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61" y="1963188"/>
            <a:ext cx="1944010" cy="39669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Pentagon 11">
            <a:extLst>
              <a:ext uri="{FF2B5EF4-FFF2-40B4-BE49-F238E27FC236}">
                <a16:creationId xmlns:a16="http://schemas.microsoft.com/office/drawing/2014/main" xmlns="" id="{D16FF7CE-CF75-314C-9D03-571737461B3A}"/>
              </a:ext>
            </a:extLst>
          </p:cNvPr>
          <p:cNvSpPr/>
          <p:nvPr/>
        </p:nvSpPr>
        <p:spPr>
          <a:xfrm>
            <a:off x="1243109" y="1963188"/>
            <a:ext cx="1862733" cy="627985"/>
          </a:xfrm>
          <a:prstGeom prst="homePlate">
            <a:avLst>
              <a:gd name="adj" fmla="val 22395"/>
            </a:avLst>
          </a:prstGeom>
          <a:solidFill>
            <a:srgbClr val="00C6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72009" bIns="0" rtlCol="0" anchor="ctr"/>
          <a:lstStyle/>
          <a:p>
            <a:pPr lvl="0" algn="l"/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in class</a:t>
            </a:r>
            <a:b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Nutrition Guides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xmlns="" id="{9EFA902F-911D-6642-B1B2-6473FAA108BD}"/>
              </a:ext>
            </a:extLst>
          </p:cNvPr>
          <p:cNvSpPr/>
          <p:nvPr/>
        </p:nvSpPr>
        <p:spPr>
          <a:xfrm>
            <a:off x="1243109" y="2634267"/>
            <a:ext cx="1862733" cy="627985"/>
          </a:xfrm>
          <a:prstGeom prst="homePlate">
            <a:avLst>
              <a:gd name="adj" fmla="val 22395"/>
            </a:avLst>
          </a:prstGeom>
          <a:solidFill>
            <a:srgbClr val="01BB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72009" bIns="0" rtlCol="0" anchor="ctr"/>
          <a:lstStyle/>
          <a:p>
            <a:pPr lvl="0" algn="l"/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 </a:t>
            </a:r>
            <a:b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Achievable Goals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xmlns="" id="{C853BD91-45B4-054E-B69A-2B77C65BB0F8}"/>
              </a:ext>
            </a:extLst>
          </p:cNvPr>
          <p:cNvSpPr/>
          <p:nvPr/>
        </p:nvSpPr>
        <p:spPr>
          <a:xfrm>
            <a:off x="1243109" y="3301933"/>
            <a:ext cx="1862733" cy="627985"/>
          </a:xfrm>
          <a:prstGeom prst="homePlate">
            <a:avLst>
              <a:gd name="adj" fmla="val 22395"/>
            </a:avLst>
          </a:prstGeom>
          <a:solidFill>
            <a:srgbClr val="00B0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72009" bIns="0" rtlCol="0" anchor="ctr"/>
          <a:lstStyle/>
          <a:p>
            <a:pPr lvl="0" algn="l"/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Food / Upload Photo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xmlns="" id="{DF359C5C-F7CC-624D-A7EE-FE9CD2DD5801}"/>
              </a:ext>
            </a:extLst>
          </p:cNvPr>
          <p:cNvSpPr/>
          <p:nvPr/>
        </p:nvSpPr>
        <p:spPr>
          <a:xfrm>
            <a:off x="1243109" y="3973013"/>
            <a:ext cx="1862733" cy="627985"/>
          </a:xfrm>
          <a:prstGeom prst="homePlate">
            <a:avLst>
              <a:gd name="adj" fmla="val 22395"/>
            </a:avLst>
          </a:prstGeom>
          <a:solidFill>
            <a:srgbClr val="01A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72009" bIns="0" rtlCol="0" anchor="ctr"/>
          <a:lstStyle/>
          <a:p>
            <a:pPr lvl="0" algn="l"/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Activity</a:t>
            </a: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xmlns="" id="{194F567D-45CC-DE4A-90D1-B93BDAE9D33D}"/>
              </a:ext>
            </a:extLst>
          </p:cNvPr>
          <p:cNvSpPr/>
          <p:nvPr/>
        </p:nvSpPr>
        <p:spPr>
          <a:xfrm>
            <a:off x="1243109" y="4640679"/>
            <a:ext cx="1862733" cy="627985"/>
          </a:xfrm>
          <a:prstGeom prst="homePlate">
            <a:avLst>
              <a:gd name="adj" fmla="val 22395"/>
            </a:avLst>
          </a:prstGeom>
          <a:solidFill>
            <a:srgbClr val="009B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72009" bIns="0" rtlCol="0" anchor="ctr"/>
          <a:lstStyle/>
          <a:p>
            <a:pPr lvl="0" algn="l"/>
            <a:r>
              <a:rPr lang="en-US" sz="1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Weight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xmlns="" id="{C3FB941A-A434-514C-964C-CB9DD59F99CC}"/>
              </a:ext>
            </a:extLst>
          </p:cNvPr>
          <p:cNvSpPr/>
          <p:nvPr/>
        </p:nvSpPr>
        <p:spPr>
          <a:xfrm>
            <a:off x="1243109" y="5302200"/>
            <a:ext cx="1862733" cy="627985"/>
          </a:xfrm>
          <a:prstGeom prst="homePlate">
            <a:avLst>
              <a:gd name="adj" fmla="val 22395"/>
            </a:avLst>
          </a:prstGeom>
          <a:solidFill>
            <a:srgbClr val="008B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72009" bIns="0" rtlCol="0" anchor="ctr"/>
          <a:lstStyle/>
          <a:p>
            <a:pPr lvl="0" algn="l"/>
            <a:r>
              <a:rPr lang="en-US" sz="126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 Coaching</a:t>
            </a:r>
          </a:p>
        </p:txBody>
      </p:sp>
    </p:spTree>
    <p:extLst>
      <p:ext uri="{BB962C8B-B14F-4D97-AF65-F5344CB8AC3E}">
        <p14:creationId xmlns:p14="http://schemas.microsoft.com/office/powerpoint/2010/main" val="1500559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37580" y="2381250"/>
            <a:ext cx="3601590" cy="504222"/>
          </a:xfrm>
        </p:spPr>
        <p:txBody>
          <a:bodyPr/>
          <a:lstStyle/>
          <a:p>
            <a:r>
              <a:rPr lang="en-US" dirty="0"/>
              <a:t>Robotics process automation 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913563"/>
            <a:ext cx="2238375" cy="215900"/>
          </a:xfrm>
        </p:spPr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913563"/>
            <a:ext cx="3041650" cy="215900"/>
          </a:xfrm>
        </p:spPr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361238" y="6913563"/>
            <a:ext cx="2239962" cy="215900"/>
          </a:xfrm>
        </p:spPr>
        <p:txBody>
          <a:bodyPr/>
          <a:lstStyle/>
          <a:p>
            <a:fld id="{DFE2E81E-DA26-492B-ACD4-80D7A63F5E6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4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Daman at a glance – 30 seconds of context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A7C2B3-0CF9-4177-B218-82FB3ABE7B43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Daman Public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7" name="object 33"/>
          <p:cNvSpPr/>
          <p:nvPr/>
        </p:nvSpPr>
        <p:spPr>
          <a:xfrm>
            <a:off x="2463163" y="1152730"/>
            <a:ext cx="463267" cy="576062"/>
          </a:xfrm>
          <a:custGeom>
            <a:avLst/>
            <a:gdLst/>
            <a:ahLst/>
            <a:cxnLst/>
            <a:rect l="l" t="t" r="r" b="b"/>
            <a:pathLst>
              <a:path w="657225" h="817245">
                <a:moveTo>
                  <a:pt x="155437" y="416217"/>
                </a:moveTo>
                <a:lnTo>
                  <a:pt x="134673" y="416217"/>
                </a:lnTo>
                <a:lnTo>
                  <a:pt x="144883" y="471189"/>
                </a:lnTo>
                <a:lnTo>
                  <a:pt x="105939" y="667518"/>
                </a:lnTo>
                <a:lnTo>
                  <a:pt x="152971" y="667518"/>
                </a:lnTo>
                <a:lnTo>
                  <a:pt x="162921" y="816729"/>
                </a:lnTo>
                <a:lnTo>
                  <a:pt x="184031" y="816729"/>
                </a:lnTo>
                <a:lnTo>
                  <a:pt x="172769" y="643959"/>
                </a:lnTo>
                <a:lnTo>
                  <a:pt x="131626" y="643959"/>
                </a:lnTo>
                <a:lnTo>
                  <a:pt x="166055" y="471189"/>
                </a:lnTo>
                <a:lnTo>
                  <a:pt x="166463" y="471189"/>
                </a:lnTo>
                <a:lnTo>
                  <a:pt x="155437" y="416217"/>
                </a:lnTo>
                <a:close/>
              </a:path>
              <a:path w="657225" h="817245">
                <a:moveTo>
                  <a:pt x="217697" y="651812"/>
                </a:moveTo>
                <a:lnTo>
                  <a:pt x="196525" y="651812"/>
                </a:lnTo>
                <a:lnTo>
                  <a:pt x="196525" y="816729"/>
                </a:lnTo>
                <a:lnTo>
                  <a:pt x="217697" y="816729"/>
                </a:lnTo>
                <a:lnTo>
                  <a:pt x="217697" y="651812"/>
                </a:lnTo>
                <a:close/>
              </a:path>
              <a:path w="657225" h="817245">
                <a:moveTo>
                  <a:pt x="290276" y="604693"/>
                </a:moveTo>
                <a:lnTo>
                  <a:pt x="269104" y="604693"/>
                </a:lnTo>
                <a:lnTo>
                  <a:pt x="269002" y="691078"/>
                </a:lnTo>
                <a:lnTo>
                  <a:pt x="275968" y="816729"/>
                </a:lnTo>
                <a:lnTo>
                  <a:pt x="297108" y="816729"/>
                </a:lnTo>
                <a:lnTo>
                  <a:pt x="290158" y="691078"/>
                </a:lnTo>
                <a:lnTo>
                  <a:pt x="290276" y="604693"/>
                </a:lnTo>
                <a:close/>
              </a:path>
              <a:path w="657225" h="817245">
                <a:moveTo>
                  <a:pt x="328458" y="698931"/>
                </a:moveTo>
                <a:lnTo>
                  <a:pt x="307286" y="698931"/>
                </a:lnTo>
                <a:lnTo>
                  <a:pt x="307286" y="816729"/>
                </a:lnTo>
                <a:lnTo>
                  <a:pt x="328458" y="816729"/>
                </a:lnTo>
                <a:lnTo>
                  <a:pt x="328458" y="698931"/>
                </a:lnTo>
                <a:close/>
              </a:path>
              <a:path w="657225" h="817245">
                <a:moveTo>
                  <a:pt x="366632" y="604693"/>
                </a:moveTo>
                <a:lnTo>
                  <a:pt x="345460" y="604693"/>
                </a:lnTo>
                <a:lnTo>
                  <a:pt x="345594" y="691078"/>
                </a:lnTo>
                <a:lnTo>
                  <a:pt x="338636" y="816729"/>
                </a:lnTo>
                <a:lnTo>
                  <a:pt x="359777" y="816729"/>
                </a:lnTo>
                <a:lnTo>
                  <a:pt x="366750" y="691078"/>
                </a:lnTo>
                <a:lnTo>
                  <a:pt x="366632" y="604693"/>
                </a:lnTo>
                <a:close/>
              </a:path>
              <a:path w="657225" h="817245">
                <a:moveTo>
                  <a:pt x="437648" y="604693"/>
                </a:moveTo>
                <a:lnTo>
                  <a:pt x="416476" y="604693"/>
                </a:lnTo>
                <a:lnTo>
                  <a:pt x="416476" y="816729"/>
                </a:lnTo>
                <a:lnTo>
                  <a:pt x="437648" y="816729"/>
                </a:lnTo>
                <a:lnTo>
                  <a:pt x="437648" y="604693"/>
                </a:lnTo>
                <a:close/>
              </a:path>
              <a:path w="657225" h="817245">
                <a:moveTo>
                  <a:pt x="503843" y="416217"/>
                </a:moveTo>
                <a:lnTo>
                  <a:pt x="482679" y="416217"/>
                </a:lnTo>
                <a:lnTo>
                  <a:pt x="482686" y="604693"/>
                </a:lnTo>
                <a:lnTo>
                  <a:pt x="471755" y="816729"/>
                </a:lnTo>
                <a:lnTo>
                  <a:pt x="492895" y="816729"/>
                </a:lnTo>
                <a:lnTo>
                  <a:pt x="503843" y="604693"/>
                </a:lnTo>
                <a:lnTo>
                  <a:pt x="503843" y="416217"/>
                </a:lnTo>
                <a:close/>
              </a:path>
              <a:path w="657225" h="817245">
                <a:moveTo>
                  <a:pt x="328435" y="0"/>
                </a:moveTo>
                <a:lnTo>
                  <a:pt x="0" y="274860"/>
                </a:lnTo>
                <a:lnTo>
                  <a:pt x="0" y="746050"/>
                </a:lnTo>
                <a:lnTo>
                  <a:pt x="122501" y="746050"/>
                </a:lnTo>
                <a:lnTo>
                  <a:pt x="122501" y="722491"/>
                </a:lnTo>
                <a:lnTo>
                  <a:pt x="21172" y="722491"/>
                </a:lnTo>
                <a:lnTo>
                  <a:pt x="21172" y="282713"/>
                </a:lnTo>
                <a:lnTo>
                  <a:pt x="328435" y="31412"/>
                </a:lnTo>
                <a:lnTo>
                  <a:pt x="365967" y="31412"/>
                </a:lnTo>
                <a:lnTo>
                  <a:pt x="328435" y="0"/>
                </a:lnTo>
                <a:close/>
              </a:path>
              <a:path w="657225" h="817245">
                <a:moveTo>
                  <a:pt x="365967" y="31412"/>
                </a:moveTo>
                <a:lnTo>
                  <a:pt x="328435" y="31412"/>
                </a:lnTo>
                <a:lnTo>
                  <a:pt x="635682" y="282713"/>
                </a:lnTo>
                <a:lnTo>
                  <a:pt x="635682" y="722491"/>
                </a:lnTo>
                <a:lnTo>
                  <a:pt x="526169" y="722491"/>
                </a:lnTo>
                <a:lnTo>
                  <a:pt x="526169" y="746050"/>
                </a:lnTo>
                <a:lnTo>
                  <a:pt x="656846" y="746050"/>
                </a:lnTo>
                <a:lnTo>
                  <a:pt x="656846" y="274860"/>
                </a:lnTo>
                <a:lnTo>
                  <a:pt x="365967" y="31412"/>
                </a:lnTo>
                <a:close/>
              </a:path>
              <a:path w="657225" h="817245">
                <a:moveTo>
                  <a:pt x="342853" y="534015"/>
                </a:moveTo>
                <a:lnTo>
                  <a:pt x="293260" y="534015"/>
                </a:lnTo>
                <a:lnTo>
                  <a:pt x="271897" y="541868"/>
                </a:lnTo>
                <a:lnTo>
                  <a:pt x="254289" y="549721"/>
                </a:lnTo>
                <a:lnTo>
                  <a:pt x="242288" y="557574"/>
                </a:lnTo>
                <a:lnTo>
                  <a:pt x="237746" y="573280"/>
                </a:lnTo>
                <a:lnTo>
                  <a:pt x="236254" y="691078"/>
                </a:lnTo>
                <a:lnTo>
                  <a:pt x="257426" y="698931"/>
                </a:lnTo>
                <a:lnTo>
                  <a:pt x="258910" y="573280"/>
                </a:lnTo>
                <a:lnTo>
                  <a:pt x="263501" y="565427"/>
                </a:lnTo>
                <a:lnTo>
                  <a:pt x="276057" y="557574"/>
                </a:lnTo>
                <a:lnTo>
                  <a:pt x="394992" y="557574"/>
                </a:lnTo>
                <a:lnTo>
                  <a:pt x="382680" y="549721"/>
                </a:lnTo>
                <a:lnTo>
                  <a:pt x="364656" y="541868"/>
                </a:lnTo>
                <a:lnTo>
                  <a:pt x="342853" y="534015"/>
                </a:lnTo>
                <a:close/>
              </a:path>
              <a:path w="657225" h="817245">
                <a:moveTo>
                  <a:pt x="394992" y="557574"/>
                </a:moveTo>
                <a:lnTo>
                  <a:pt x="361331" y="557574"/>
                </a:lnTo>
                <a:lnTo>
                  <a:pt x="373891" y="565427"/>
                </a:lnTo>
                <a:lnTo>
                  <a:pt x="378483" y="573280"/>
                </a:lnTo>
                <a:lnTo>
                  <a:pt x="379975" y="698931"/>
                </a:lnTo>
                <a:lnTo>
                  <a:pt x="401139" y="691078"/>
                </a:lnTo>
                <a:lnTo>
                  <a:pt x="399655" y="573280"/>
                </a:lnTo>
                <a:lnTo>
                  <a:pt x="394992" y="557574"/>
                </a:lnTo>
                <a:close/>
              </a:path>
              <a:path w="657225" h="817245">
                <a:moveTo>
                  <a:pt x="207025" y="329832"/>
                </a:moveTo>
                <a:lnTo>
                  <a:pt x="140184" y="345539"/>
                </a:lnTo>
                <a:lnTo>
                  <a:pt x="105585" y="392658"/>
                </a:lnTo>
                <a:lnTo>
                  <a:pt x="89910" y="604693"/>
                </a:lnTo>
                <a:lnTo>
                  <a:pt x="111028" y="604693"/>
                </a:lnTo>
                <a:lnTo>
                  <a:pt x="126702" y="392658"/>
                </a:lnTo>
                <a:lnTo>
                  <a:pt x="134696" y="376951"/>
                </a:lnTo>
                <a:lnTo>
                  <a:pt x="153165" y="361245"/>
                </a:lnTo>
                <a:lnTo>
                  <a:pt x="178403" y="353392"/>
                </a:lnTo>
                <a:lnTo>
                  <a:pt x="281753" y="353392"/>
                </a:lnTo>
                <a:lnTo>
                  <a:pt x="270894" y="345539"/>
                </a:lnTo>
                <a:lnTo>
                  <a:pt x="240913" y="337686"/>
                </a:lnTo>
                <a:lnTo>
                  <a:pt x="207025" y="329832"/>
                </a:lnTo>
                <a:close/>
              </a:path>
              <a:path w="657225" h="817245">
                <a:moveTo>
                  <a:pt x="521657" y="353392"/>
                </a:moveTo>
                <a:lnTo>
                  <a:pt x="462054" y="353392"/>
                </a:lnTo>
                <a:lnTo>
                  <a:pt x="493263" y="361245"/>
                </a:lnTo>
                <a:lnTo>
                  <a:pt x="515716" y="376951"/>
                </a:lnTo>
                <a:lnTo>
                  <a:pt x="524450" y="392658"/>
                </a:lnTo>
                <a:lnTo>
                  <a:pt x="526735" y="604693"/>
                </a:lnTo>
                <a:lnTo>
                  <a:pt x="547907" y="604693"/>
                </a:lnTo>
                <a:lnTo>
                  <a:pt x="545614" y="392658"/>
                </a:lnTo>
                <a:lnTo>
                  <a:pt x="535140" y="361245"/>
                </a:lnTo>
                <a:lnTo>
                  <a:pt x="521657" y="353392"/>
                </a:lnTo>
                <a:close/>
              </a:path>
              <a:path w="657225" h="817245">
                <a:moveTo>
                  <a:pt x="348253" y="447630"/>
                </a:moveTo>
                <a:lnTo>
                  <a:pt x="287492" y="447630"/>
                </a:lnTo>
                <a:lnTo>
                  <a:pt x="278040" y="463336"/>
                </a:lnTo>
                <a:lnTo>
                  <a:pt x="273698" y="479043"/>
                </a:lnTo>
                <a:lnTo>
                  <a:pt x="273571" y="486896"/>
                </a:lnTo>
                <a:lnTo>
                  <a:pt x="274553" y="494749"/>
                </a:lnTo>
                <a:lnTo>
                  <a:pt x="276818" y="510455"/>
                </a:lnTo>
                <a:lnTo>
                  <a:pt x="280538" y="518308"/>
                </a:lnTo>
                <a:lnTo>
                  <a:pt x="283365" y="526162"/>
                </a:lnTo>
                <a:lnTo>
                  <a:pt x="287810" y="534015"/>
                </a:lnTo>
                <a:lnTo>
                  <a:pt x="348099" y="534015"/>
                </a:lnTo>
                <a:lnTo>
                  <a:pt x="352457" y="526162"/>
                </a:lnTo>
                <a:lnTo>
                  <a:pt x="317833" y="526162"/>
                </a:lnTo>
                <a:lnTo>
                  <a:pt x="314872" y="518308"/>
                </a:lnTo>
                <a:lnTo>
                  <a:pt x="301325" y="518308"/>
                </a:lnTo>
                <a:lnTo>
                  <a:pt x="299079" y="510455"/>
                </a:lnTo>
                <a:lnTo>
                  <a:pt x="297097" y="502602"/>
                </a:lnTo>
                <a:lnTo>
                  <a:pt x="295580" y="494749"/>
                </a:lnTo>
                <a:lnTo>
                  <a:pt x="294738" y="486896"/>
                </a:lnTo>
                <a:lnTo>
                  <a:pt x="294784" y="479043"/>
                </a:lnTo>
                <a:lnTo>
                  <a:pt x="297761" y="471189"/>
                </a:lnTo>
                <a:lnTo>
                  <a:pt x="303763" y="463336"/>
                </a:lnTo>
                <a:lnTo>
                  <a:pt x="357709" y="463336"/>
                </a:lnTo>
                <a:lnTo>
                  <a:pt x="348253" y="447630"/>
                </a:lnTo>
                <a:close/>
              </a:path>
              <a:path w="657225" h="817245">
                <a:moveTo>
                  <a:pt x="357709" y="463336"/>
                </a:moveTo>
                <a:lnTo>
                  <a:pt x="331982" y="463336"/>
                </a:lnTo>
                <a:lnTo>
                  <a:pt x="337984" y="471189"/>
                </a:lnTo>
                <a:lnTo>
                  <a:pt x="340968" y="479043"/>
                </a:lnTo>
                <a:lnTo>
                  <a:pt x="334497" y="518308"/>
                </a:lnTo>
                <a:lnTo>
                  <a:pt x="321712" y="518308"/>
                </a:lnTo>
                <a:lnTo>
                  <a:pt x="317974" y="526162"/>
                </a:lnTo>
                <a:lnTo>
                  <a:pt x="352457" y="526162"/>
                </a:lnTo>
                <a:lnTo>
                  <a:pt x="355214" y="518308"/>
                </a:lnTo>
                <a:lnTo>
                  <a:pt x="358941" y="510455"/>
                </a:lnTo>
                <a:lnTo>
                  <a:pt x="361205" y="494749"/>
                </a:lnTo>
                <a:lnTo>
                  <a:pt x="362183" y="486896"/>
                </a:lnTo>
                <a:lnTo>
                  <a:pt x="362054" y="479043"/>
                </a:lnTo>
                <a:lnTo>
                  <a:pt x="357709" y="463336"/>
                </a:lnTo>
                <a:close/>
              </a:path>
              <a:path w="657225" h="817245">
                <a:moveTo>
                  <a:pt x="317872" y="439777"/>
                </a:moveTo>
                <a:lnTo>
                  <a:pt x="301090" y="447630"/>
                </a:lnTo>
                <a:lnTo>
                  <a:pt x="334652" y="447630"/>
                </a:lnTo>
                <a:lnTo>
                  <a:pt x="317872" y="439777"/>
                </a:lnTo>
                <a:close/>
              </a:path>
              <a:path w="657225" h="817245">
                <a:moveTo>
                  <a:pt x="281753" y="353392"/>
                </a:moveTo>
                <a:lnTo>
                  <a:pt x="232741" y="353392"/>
                </a:lnTo>
                <a:lnTo>
                  <a:pt x="256225" y="361245"/>
                </a:lnTo>
                <a:lnTo>
                  <a:pt x="273412" y="376951"/>
                </a:lnTo>
                <a:lnTo>
                  <a:pt x="280562" y="392658"/>
                </a:lnTo>
                <a:lnTo>
                  <a:pt x="281991" y="424070"/>
                </a:lnTo>
                <a:lnTo>
                  <a:pt x="303132" y="424070"/>
                </a:lnTo>
                <a:lnTo>
                  <a:pt x="301710" y="392658"/>
                </a:lnTo>
                <a:lnTo>
                  <a:pt x="292612" y="361245"/>
                </a:lnTo>
                <a:lnTo>
                  <a:pt x="281753" y="353392"/>
                </a:lnTo>
                <a:close/>
              </a:path>
              <a:path w="657225" h="817245">
                <a:moveTo>
                  <a:pt x="427165" y="329832"/>
                </a:moveTo>
                <a:lnTo>
                  <a:pt x="396198" y="329832"/>
                </a:lnTo>
                <a:lnTo>
                  <a:pt x="367698" y="337686"/>
                </a:lnTo>
                <a:lnTo>
                  <a:pt x="341169" y="337686"/>
                </a:lnTo>
                <a:lnTo>
                  <a:pt x="316113" y="345539"/>
                </a:lnTo>
                <a:lnTo>
                  <a:pt x="323895" y="369098"/>
                </a:lnTo>
                <a:lnTo>
                  <a:pt x="347003" y="361245"/>
                </a:lnTo>
                <a:lnTo>
                  <a:pt x="371597" y="353392"/>
                </a:lnTo>
                <a:lnTo>
                  <a:pt x="521657" y="353392"/>
                </a:lnTo>
                <a:lnTo>
                  <a:pt x="508173" y="345539"/>
                </a:lnTo>
                <a:lnTo>
                  <a:pt x="470314" y="337686"/>
                </a:lnTo>
                <a:lnTo>
                  <a:pt x="427165" y="329832"/>
                </a:lnTo>
                <a:close/>
              </a:path>
              <a:path w="657225" h="817245">
                <a:moveTo>
                  <a:pt x="224755" y="196329"/>
                </a:moveTo>
                <a:lnTo>
                  <a:pt x="182591" y="196329"/>
                </a:lnTo>
                <a:lnTo>
                  <a:pt x="165526" y="204182"/>
                </a:lnTo>
                <a:lnTo>
                  <a:pt x="153674" y="219888"/>
                </a:lnTo>
                <a:lnTo>
                  <a:pt x="148252" y="235594"/>
                </a:lnTo>
                <a:lnTo>
                  <a:pt x="148089" y="251301"/>
                </a:lnTo>
                <a:lnTo>
                  <a:pt x="149394" y="267007"/>
                </a:lnTo>
                <a:lnTo>
                  <a:pt x="163422" y="306273"/>
                </a:lnTo>
                <a:lnTo>
                  <a:pt x="182965" y="321979"/>
                </a:lnTo>
                <a:lnTo>
                  <a:pt x="224780" y="321979"/>
                </a:lnTo>
                <a:lnTo>
                  <a:pt x="235215" y="314126"/>
                </a:lnTo>
                <a:lnTo>
                  <a:pt x="243978" y="306273"/>
                </a:lnTo>
                <a:lnTo>
                  <a:pt x="203467" y="306273"/>
                </a:lnTo>
                <a:lnTo>
                  <a:pt x="198873" y="298420"/>
                </a:lnTo>
                <a:lnTo>
                  <a:pt x="184341" y="298420"/>
                </a:lnTo>
                <a:lnTo>
                  <a:pt x="179019" y="290567"/>
                </a:lnTo>
                <a:lnTo>
                  <a:pt x="175486" y="282713"/>
                </a:lnTo>
                <a:lnTo>
                  <a:pt x="172616" y="274860"/>
                </a:lnTo>
                <a:lnTo>
                  <a:pt x="170447" y="267007"/>
                </a:lnTo>
                <a:lnTo>
                  <a:pt x="169258" y="251301"/>
                </a:lnTo>
                <a:lnTo>
                  <a:pt x="169329" y="243448"/>
                </a:lnTo>
                <a:lnTo>
                  <a:pt x="173125" y="227741"/>
                </a:lnTo>
                <a:lnTo>
                  <a:pt x="181115" y="219888"/>
                </a:lnTo>
                <a:lnTo>
                  <a:pt x="253696" y="219888"/>
                </a:lnTo>
                <a:lnTo>
                  <a:pt x="241833" y="204182"/>
                </a:lnTo>
                <a:lnTo>
                  <a:pt x="224755" y="196329"/>
                </a:lnTo>
                <a:close/>
              </a:path>
              <a:path w="657225" h="817245">
                <a:moveTo>
                  <a:pt x="448138" y="196329"/>
                </a:moveTo>
                <a:lnTo>
                  <a:pt x="405981" y="196329"/>
                </a:lnTo>
                <a:lnTo>
                  <a:pt x="388911" y="204182"/>
                </a:lnTo>
                <a:lnTo>
                  <a:pt x="377057" y="219888"/>
                </a:lnTo>
                <a:lnTo>
                  <a:pt x="371635" y="235594"/>
                </a:lnTo>
                <a:lnTo>
                  <a:pt x="371467" y="251301"/>
                </a:lnTo>
                <a:lnTo>
                  <a:pt x="372764" y="267007"/>
                </a:lnTo>
                <a:lnTo>
                  <a:pt x="386803" y="306273"/>
                </a:lnTo>
                <a:lnTo>
                  <a:pt x="406365" y="321979"/>
                </a:lnTo>
                <a:lnTo>
                  <a:pt x="448150" y="321979"/>
                </a:lnTo>
                <a:lnTo>
                  <a:pt x="458590" y="314126"/>
                </a:lnTo>
                <a:lnTo>
                  <a:pt x="467359" y="306273"/>
                </a:lnTo>
                <a:lnTo>
                  <a:pt x="426835" y="306273"/>
                </a:lnTo>
                <a:lnTo>
                  <a:pt x="422272" y="298420"/>
                </a:lnTo>
                <a:lnTo>
                  <a:pt x="407724" y="298420"/>
                </a:lnTo>
                <a:lnTo>
                  <a:pt x="402396" y="290567"/>
                </a:lnTo>
                <a:lnTo>
                  <a:pt x="398854" y="282713"/>
                </a:lnTo>
                <a:lnTo>
                  <a:pt x="395984" y="274860"/>
                </a:lnTo>
                <a:lnTo>
                  <a:pt x="393816" y="267007"/>
                </a:lnTo>
                <a:lnTo>
                  <a:pt x="392632" y="251301"/>
                </a:lnTo>
                <a:lnTo>
                  <a:pt x="392713" y="243448"/>
                </a:lnTo>
                <a:lnTo>
                  <a:pt x="396507" y="227741"/>
                </a:lnTo>
                <a:lnTo>
                  <a:pt x="404497" y="219888"/>
                </a:lnTo>
                <a:lnTo>
                  <a:pt x="477080" y="219888"/>
                </a:lnTo>
                <a:lnTo>
                  <a:pt x="465216" y="204182"/>
                </a:lnTo>
                <a:lnTo>
                  <a:pt x="448138" y="196329"/>
                </a:lnTo>
                <a:close/>
              </a:path>
              <a:path w="657225" h="817245">
                <a:moveTo>
                  <a:pt x="253696" y="219888"/>
                </a:moveTo>
                <a:lnTo>
                  <a:pt x="226251" y="219888"/>
                </a:lnTo>
                <a:lnTo>
                  <a:pt x="234253" y="227741"/>
                </a:lnTo>
                <a:lnTo>
                  <a:pt x="238052" y="243448"/>
                </a:lnTo>
                <a:lnTo>
                  <a:pt x="231896" y="282713"/>
                </a:lnTo>
                <a:lnTo>
                  <a:pt x="223159" y="298420"/>
                </a:lnTo>
                <a:lnTo>
                  <a:pt x="209357" y="298420"/>
                </a:lnTo>
                <a:lnTo>
                  <a:pt x="203962" y="306273"/>
                </a:lnTo>
                <a:lnTo>
                  <a:pt x="243978" y="306273"/>
                </a:lnTo>
                <a:lnTo>
                  <a:pt x="250453" y="298420"/>
                </a:lnTo>
                <a:lnTo>
                  <a:pt x="255098" y="282713"/>
                </a:lnTo>
                <a:lnTo>
                  <a:pt x="258004" y="267007"/>
                </a:lnTo>
                <a:lnTo>
                  <a:pt x="259304" y="251301"/>
                </a:lnTo>
                <a:lnTo>
                  <a:pt x="259130" y="235594"/>
                </a:lnTo>
                <a:lnTo>
                  <a:pt x="253696" y="219888"/>
                </a:lnTo>
                <a:close/>
              </a:path>
              <a:path w="657225" h="817245">
                <a:moveTo>
                  <a:pt x="477080" y="219888"/>
                </a:moveTo>
                <a:lnTo>
                  <a:pt x="449634" y="219888"/>
                </a:lnTo>
                <a:lnTo>
                  <a:pt x="457633" y="227741"/>
                </a:lnTo>
                <a:lnTo>
                  <a:pt x="461428" y="243448"/>
                </a:lnTo>
                <a:lnTo>
                  <a:pt x="455279" y="282713"/>
                </a:lnTo>
                <a:lnTo>
                  <a:pt x="446537" y="298420"/>
                </a:lnTo>
                <a:lnTo>
                  <a:pt x="432725" y="298420"/>
                </a:lnTo>
                <a:lnTo>
                  <a:pt x="427361" y="306273"/>
                </a:lnTo>
                <a:lnTo>
                  <a:pt x="467359" y="306273"/>
                </a:lnTo>
                <a:lnTo>
                  <a:pt x="473836" y="298420"/>
                </a:lnTo>
                <a:lnTo>
                  <a:pt x="478466" y="282713"/>
                </a:lnTo>
                <a:lnTo>
                  <a:pt x="481370" y="267007"/>
                </a:lnTo>
                <a:lnTo>
                  <a:pt x="482676" y="251301"/>
                </a:lnTo>
                <a:lnTo>
                  <a:pt x="482514" y="235594"/>
                </a:lnTo>
                <a:lnTo>
                  <a:pt x="477080" y="219888"/>
                </a:lnTo>
                <a:close/>
              </a:path>
            </a:pathLst>
          </a:custGeom>
          <a:solidFill>
            <a:srgbClr val="81003F"/>
          </a:solid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38" name="object 34"/>
          <p:cNvSpPr txBox="1"/>
          <p:nvPr/>
        </p:nvSpPr>
        <p:spPr>
          <a:xfrm>
            <a:off x="4118543" y="1203168"/>
            <a:ext cx="2186717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0">
              <a:lnSpc>
                <a:spcPts val="3645"/>
              </a:lnSpc>
              <a:spcBef>
                <a:spcPts val="100"/>
              </a:spcBef>
            </a:pPr>
            <a:r>
              <a:rPr lang="en-GB" sz="2400" b="1" dirty="0">
                <a:solidFill>
                  <a:srgbClr val="993366"/>
                </a:solidFill>
                <a:latin typeface="+mj-lt"/>
                <a:cs typeface="HelveticaNeueLT Std"/>
              </a:rPr>
              <a:t>37</a:t>
            </a:r>
            <a:r>
              <a:rPr sz="2400" b="1" spc="-505" dirty="0">
                <a:solidFill>
                  <a:srgbClr val="993366"/>
                </a:solidFill>
                <a:latin typeface="+mj-lt"/>
                <a:cs typeface="HelveticaNeueLT Std"/>
              </a:rPr>
              <a:t> </a:t>
            </a:r>
            <a:r>
              <a:rPr sz="1200" b="1" spc="5" dirty="0">
                <a:solidFill>
                  <a:srgbClr val="993366"/>
                </a:solidFill>
                <a:latin typeface="+mj-lt"/>
                <a:cs typeface="HelveticaNeueLT Std"/>
              </a:rPr>
              <a:t>million</a:t>
            </a:r>
            <a:endParaRPr sz="1200" dirty="0">
              <a:latin typeface="+mj-lt"/>
              <a:cs typeface="HelveticaNeueLT Std"/>
            </a:endParaRPr>
          </a:p>
          <a:p>
            <a:pPr marL="12700">
              <a:lnSpc>
                <a:spcPts val="2025"/>
              </a:lnSpc>
            </a:pP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received</a:t>
            </a:r>
            <a:r>
              <a:rPr sz="1400" b="0" spc="-95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 </a:t>
            </a: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claims</a:t>
            </a:r>
            <a:r>
              <a:rPr lang="en-US"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 p.a.</a:t>
            </a:r>
            <a:endParaRPr sz="1400" dirty="0">
              <a:solidFill>
                <a:schemeClr val="tx1">
                  <a:lumMod val="75000"/>
                </a:schemeClr>
              </a:solidFill>
              <a:latin typeface="+mj-lt"/>
              <a:cs typeface="HelveticaNeueLT Std Thin"/>
            </a:endParaRPr>
          </a:p>
        </p:txBody>
      </p:sp>
      <p:sp>
        <p:nvSpPr>
          <p:cNvPr id="39" name="object 35"/>
          <p:cNvSpPr txBox="1"/>
          <p:nvPr/>
        </p:nvSpPr>
        <p:spPr>
          <a:xfrm>
            <a:off x="6553346" y="3234457"/>
            <a:ext cx="198943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04"/>
              </a:lnSpc>
              <a:spcBef>
                <a:spcPts val="100"/>
              </a:spcBef>
            </a:pPr>
            <a:r>
              <a:rPr lang="en-GB" sz="2400" b="1" dirty="0">
                <a:solidFill>
                  <a:srgbClr val="993366"/>
                </a:solidFill>
                <a:latin typeface="+mj-lt"/>
                <a:cs typeface="HelveticaNeueLT Std"/>
              </a:rPr>
              <a:t>667</a:t>
            </a:r>
            <a:r>
              <a:rPr sz="2400" b="1" dirty="0">
                <a:solidFill>
                  <a:srgbClr val="993366"/>
                </a:solidFill>
                <a:latin typeface="+mj-lt"/>
                <a:cs typeface="HelveticaNeueLT Std"/>
              </a:rPr>
              <a:t>,000</a:t>
            </a:r>
            <a:endParaRPr sz="2400" dirty="0">
              <a:latin typeface="+mj-lt"/>
              <a:cs typeface="HelveticaNeueLT Std"/>
            </a:endParaRPr>
          </a:p>
          <a:p>
            <a:pPr marL="12700">
              <a:lnSpc>
                <a:spcPts val="1385"/>
              </a:lnSpc>
            </a:pPr>
            <a:r>
              <a:rPr sz="1400" b="0" spc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Lt"/>
              </a:rPr>
              <a:t>managed</a:t>
            </a:r>
            <a:r>
              <a:rPr sz="1400" b="0" spc="-85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Lt"/>
              </a:rPr>
              <a:t> </a:t>
            </a:r>
            <a:r>
              <a:rPr sz="1400" b="0" spc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Lt"/>
              </a:rPr>
              <a:t>calls</a:t>
            </a:r>
            <a:r>
              <a:rPr lang="en-US" sz="1400" b="0" spc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Lt"/>
              </a:rPr>
              <a:t> p.a.</a:t>
            </a:r>
            <a:endParaRPr sz="1400" dirty="0">
              <a:solidFill>
                <a:schemeClr val="tx1">
                  <a:lumMod val="75000"/>
                </a:schemeClr>
              </a:solidFill>
              <a:latin typeface="+mj-lt"/>
              <a:cs typeface="HelveticaNeueLT Std Lt"/>
            </a:endParaRPr>
          </a:p>
        </p:txBody>
      </p:sp>
      <p:sp>
        <p:nvSpPr>
          <p:cNvPr id="40" name="object 36"/>
          <p:cNvSpPr txBox="1"/>
          <p:nvPr/>
        </p:nvSpPr>
        <p:spPr>
          <a:xfrm>
            <a:off x="4268167" y="5709022"/>
            <a:ext cx="2893324" cy="91576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536575" marR="5080" indent="-524510">
              <a:lnSpc>
                <a:spcPct val="88900"/>
              </a:lnSpc>
              <a:spcBef>
                <a:spcPts val="520"/>
              </a:spcBef>
            </a:pPr>
            <a:r>
              <a:rPr lang="en-GB" sz="2400" b="1" dirty="0">
                <a:solidFill>
                  <a:srgbClr val="993366"/>
                </a:solidFill>
                <a:latin typeface="+mj-lt"/>
                <a:cs typeface="HelveticaNeueLT Std"/>
              </a:rPr>
              <a:t>Award winning 30+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national and international recognitions</a:t>
            </a:r>
            <a:endParaRPr sz="1400" dirty="0">
              <a:solidFill>
                <a:schemeClr val="tx1">
                  <a:lumMod val="75000"/>
                </a:schemeClr>
              </a:solidFill>
              <a:latin typeface="+mj-lt"/>
              <a:cs typeface="HelveticaNeueLT Std Thin"/>
            </a:endParaRPr>
          </a:p>
        </p:txBody>
      </p:sp>
      <p:sp>
        <p:nvSpPr>
          <p:cNvPr id="41" name="object 37"/>
          <p:cNvSpPr txBox="1"/>
          <p:nvPr/>
        </p:nvSpPr>
        <p:spPr>
          <a:xfrm>
            <a:off x="540775" y="3248803"/>
            <a:ext cx="2325686" cy="85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106680" algn="ctr">
              <a:lnSpc>
                <a:spcPct val="100000"/>
              </a:lnSpc>
              <a:spcBef>
                <a:spcPts val="100"/>
              </a:spcBef>
            </a:pPr>
            <a:r>
              <a:rPr sz="1400" b="0" spc="-35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Total</a:t>
            </a:r>
            <a:r>
              <a:rPr sz="1400" b="0" spc="-45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 </a:t>
            </a: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market</a:t>
            </a:r>
            <a:r>
              <a:rPr sz="1400" b="0" spc="-45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 </a:t>
            </a: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share  of</a:t>
            </a:r>
            <a:r>
              <a:rPr sz="1400" b="0" spc="-10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 </a:t>
            </a: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around</a:t>
            </a:r>
            <a:endParaRPr sz="1400" dirty="0">
              <a:solidFill>
                <a:schemeClr val="tx1">
                  <a:lumMod val="75000"/>
                </a:schemeClr>
              </a:solidFill>
              <a:latin typeface="+mj-lt"/>
              <a:cs typeface="HelveticaNeueLT Std Thin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2400" b="1" dirty="0">
                <a:solidFill>
                  <a:srgbClr val="993366"/>
                </a:solidFill>
                <a:latin typeface="+mj-lt"/>
                <a:cs typeface="HelveticaNeueLT Std"/>
              </a:rPr>
              <a:t>40%</a:t>
            </a:r>
            <a:r>
              <a:rPr sz="2400" b="1" spc="-530" dirty="0">
                <a:solidFill>
                  <a:srgbClr val="993366"/>
                </a:solidFill>
                <a:latin typeface="+mj-lt"/>
                <a:cs typeface="HelveticaNeueLT Std"/>
              </a:rPr>
              <a:t> </a:t>
            </a:r>
            <a:r>
              <a:rPr sz="1200" b="1" spc="5" dirty="0">
                <a:solidFill>
                  <a:srgbClr val="993366"/>
                </a:solidFill>
                <a:latin typeface="+mj-lt"/>
                <a:cs typeface="HelveticaNeueLT Std"/>
              </a:rPr>
              <a:t>in the </a:t>
            </a:r>
            <a:r>
              <a:rPr sz="1200" b="1" spc="10" dirty="0">
                <a:solidFill>
                  <a:srgbClr val="993366"/>
                </a:solidFill>
                <a:latin typeface="+mj-lt"/>
                <a:cs typeface="HelveticaNeueLT Std"/>
              </a:rPr>
              <a:t>UAE</a:t>
            </a:r>
            <a:endParaRPr sz="1200" dirty="0">
              <a:latin typeface="+mj-lt"/>
              <a:cs typeface="HelveticaNeueLT Std"/>
            </a:endParaRPr>
          </a:p>
        </p:txBody>
      </p:sp>
      <p:sp>
        <p:nvSpPr>
          <p:cNvPr id="42" name="object 38"/>
          <p:cNvSpPr txBox="1"/>
          <p:nvPr/>
        </p:nvSpPr>
        <p:spPr>
          <a:xfrm>
            <a:off x="552128" y="4872637"/>
            <a:ext cx="1822004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645"/>
              </a:lnSpc>
              <a:spcBef>
                <a:spcPts val="100"/>
              </a:spcBef>
            </a:pPr>
            <a:r>
              <a:rPr sz="2400" b="1" dirty="0">
                <a:solidFill>
                  <a:srgbClr val="993366"/>
                </a:solidFill>
                <a:latin typeface="+mj-lt"/>
                <a:cs typeface="HelveticaNeueLT Std"/>
              </a:rPr>
              <a:t>1,</a:t>
            </a:r>
            <a:r>
              <a:rPr lang="en-GB" sz="2400" b="1" dirty="0">
                <a:solidFill>
                  <a:srgbClr val="993366"/>
                </a:solidFill>
                <a:latin typeface="+mj-lt"/>
                <a:cs typeface="HelveticaNeueLT Std"/>
              </a:rPr>
              <a:t>500</a:t>
            </a:r>
            <a:r>
              <a:rPr sz="2400" b="1" dirty="0">
                <a:solidFill>
                  <a:srgbClr val="993366"/>
                </a:solidFill>
                <a:latin typeface="+mj-lt"/>
                <a:cs typeface="HelveticaNeueLT Std"/>
              </a:rPr>
              <a:t>+</a:t>
            </a:r>
            <a:endParaRPr sz="2400" dirty="0">
              <a:latin typeface="+mj-lt"/>
              <a:cs typeface="HelveticaNeueLT Std"/>
            </a:endParaRPr>
          </a:p>
          <a:p>
            <a:pPr algn="ctr">
              <a:lnSpc>
                <a:spcPts val="2025"/>
              </a:lnSpc>
            </a:pP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employees,</a:t>
            </a:r>
            <a:r>
              <a:rPr sz="1400" b="0" spc="-95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 </a:t>
            </a: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from</a:t>
            </a:r>
            <a:endParaRPr sz="1400" dirty="0">
              <a:solidFill>
                <a:schemeClr val="tx1">
                  <a:lumMod val="75000"/>
                </a:schemeClr>
              </a:solidFill>
              <a:latin typeface="+mj-lt"/>
              <a:cs typeface="HelveticaNeueLT Std Thin"/>
            </a:endParaRPr>
          </a:p>
        </p:txBody>
      </p:sp>
      <p:sp>
        <p:nvSpPr>
          <p:cNvPr id="43" name="object 39"/>
          <p:cNvSpPr txBox="1"/>
          <p:nvPr/>
        </p:nvSpPr>
        <p:spPr>
          <a:xfrm>
            <a:off x="1488143" y="1645345"/>
            <a:ext cx="2173867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645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993366"/>
                </a:solidFill>
                <a:latin typeface="+mj-lt"/>
                <a:cs typeface="HelveticaNeueLT Std"/>
              </a:rPr>
              <a:t>Around </a:t>
            </a:r>
            <a:r>
              <a:rPr sz="2400" b="1" dirty="0">
                <a:solidFill>
                  <a:srgbClr val="993366"/>
                </a:solidFill>
                <a:latin typeface="+mj-lt"/>
                <a:cs typeface="HelveticaNeueLT Std"/>
              </a:rPr>
              <a:t>3</a:t>
            </a:r>
            <a:r>
              <a:rPr sz="2400" b="1" spc="-80" dirty="0">
                <a:solidFill>
                  <a:srgbClr val="993366"/>
                </a:solidFill>
                <a:latin typeface="+mj-lt"/>
                <a:cs typeface="HelveticaNeueLT Std"/>
              </a:rPr>
              <a:t> </a:t>
            </a:r>
            <a:r>
              <a:rPr sz="1200" b="1" spc="5" dirty="0">
                <a:solidFill>
                  <a:srgbClr val="993366"/>
                </a:solidFill>
                <a:latin typeface="+mj-lt"/>
                <a:cs typeface="HelveticaNeueLT Std"/>
              </a:rPr>
              <a:t>million</a:t>
            </a:r>
            <a:endParaRPr sz="1200" dirty="0">
              <a:latin typeface="+mj-lt"/>
              <a:cs typeface="HelveticaNeueLT Std"/>
            </a:endParaRPr>
          </a:p>
          <a:p>
            <a:pPr algn="ctr">
              <a:lnSpc>
                <a:spcPts val="2025"/>
              </a:lnSpc>
            </a:pP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members in the</a:t>
            </a:r>
            <a:r>
              <a:rPr sz="1400" b="0" spc="-95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 </a:t>
            </a: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UAE</a:t>
            </a:r>
            <a:endParaRPr sz="1400" dirty="0">
              <a:solidFill>
                <a:schemeClr val="tx1">
                  <a:lumMod val="75000"/>
                </a:schemeClr>
              </a:solidFill>
              <a:latin typeface="+mj-lt"/>
              <a:cs typeface="HelveticaNeueLT Std Thin"/>
            </a:endParaRPr>
          </a:p>
        </p:txBody>
      </p:sp>
      <p:sp>
        <p:nvSpPr>
          <p:cNvPr id="44" name="object 40"/>
          <p:cNvSpPr/>
          <p:nvPr/>
        </p:nvSpPr>
        <p:spPr>
          <a:xfrm>
            <a:off x="3948340" y="1046864"/>
            <a:ext cx="406870" cy="414926"/>
          </a:xfrm>
          <a:custGeom>
            <a:avLst/>
            <a:gdLst/>
            <a:ahLst/>
            <a:cxnLst/>
            <a:rect l="l" t="t" r="r" b="b"/>
            <a:pathLst>
              <a:path w="577215" h="588645">
                <a:moveTo>
                  <a:pt x="488373" y="31711"/>
                </a:moveTo>
                <a:lnTo>
                  <a:pt x="458938" y="31711"/>
                </a:lnTo>
                <a:lnTo>
                  <a:pt x="544766" y="561226"/>
                </a:lnTo>
                <a:lnTo>
                  <a:pt x="532146" y="563338"/>
                </a:lnTo>
                <a:lnTo>
                  <a:pt x="558752" y="588343"/>
                </a:lnTo>
                <a:lnTo>
                  <a:pt x="571702" y="586175"/>
                </a:lnTo>
                <a:lnTo>
                  <a:pt x="577042" y="578731"/>
                </a:lnTo>
                <a:lnTo>
                  <a:pt x="535782" y="324178"/>
                </a:lnTo>
                <a:lnTo>
                  <a:pt x="545189" y="202446"/>
                </a:lnTo>
                <a:lnTo>
                  <a:pt x="516047" y="202446"/>
                </a:lnTo>
                <a:lnTo>
                  <a:pt x="497081" y="85418"/>
                </a:lnTo>
                <a:lnTo>
                  <a:pt x="554233" y="85418"/>
                </a:lnTo>
                <a:lnTo>
                  <a:pt x="555328" y="71251"/>
                </a:lnTo>
                <a:lnTo>
                  <a:pt x="554080" y="67435"/>
                </a:lnTo>
                <a:lnTo>
                  <a:pt x="549038" y="61576"/>
                </a:lnTo>
                <a:lnTo>
                  <a:pt x="545449" y="59770"/>
                </a:lnTo>
                <a:lnTo>
                  <a:pt x="492299" y="55945"/>
                </a:lnTo>
                <a:lnTo>
                  <a:pt x="488373" y="31711"/>
                </a:lnTo>
                <a:close/>
              </a:path>
              <a:path w="577215" h="588645">
                <a:moveTo>
                  <a:pt x="554233" y="85418"/>
                </a:moveTo>
                <a:lnTo>
                  <a:pt x="497081" y="85418"/>
                </a:lnTo>
                <a:lnTo>
                  <a:pt x="524936" y="87421"/>
                </a:lnTo>
                <a:lnTo>
                  <a:pt x="516047" y="202446"/>
                </a:lnTo>
                <a:lnTo>
                  <a:pt x="545189" y="202446"/>
                </a:lnTo>
                <a:lnTo>
                  <a:pt x="554233" y="85418"/>
                </a:lnTo>
                <a:close/>
              </a:path>
              <a:path w="577215" h="588645">
                <a:moveTo>
                  <a:pt x="73152" y="25734"/>
                </a:moveTo>
                <a:lnTo>
                  <a:pt x="66210" y="31711"/>
                </a:lnTo>
                <a:lnTo>
                  <a:pt x="63367" y="68487"/>
                </a:lnTo>
                <a:lnTo>
                  <a:pt x="5332" y="78201"/>
                </a:lnTo>
                <a:lnTo>
                  <a:pt x="0" y="85646"/>
                </a:lnTo>
                <a:lnTo>
                  <a:pt x="16774" y="189112"/>
                </a:lnTo>
                <a:lnTo>
                  <a:pt x="20803" y="184651"/>
                </a:lnTo>
                <a:lnTo>
                  <a:pt x="25043" y="180402"/>
                </a:lnTo>
                <a:lnTo>
                  <a:pt x="33564" y="172337"/>
                </a:lnTo>
                <a:lnTo>
                  <a:pt x="37844" y="168536"/>
                </a:lnTo>
                <a:lnTo>
                  <a:pt x="42281" y="164916"/>
                </a:lnTo>
                <a:lnTo>
                  <a:pt x="32276" y="103151"/>
                </a:lnTo>
                <a:lnTo>
                  <a:pt x="268800" y="63547"/>
                </a:lnTo>
                <a:lnTo>
                  <a:pt x="92887" y="63547"/>
                </a:lnTo>
                <a:lnTo>
                  <a:pt x="93452" y="56330"/>
                </a:lnTo>
                <a:lnTo>
                  <a:pt x="311902" y="56330"/>
                </a:lnTo>
                <a:lnTo>
                  <a:pt x="420761" y="38103"/>
                </a:lnTo>
                <a:lnTo>
                  <a:pt x="244790" y="38103"/>
                </a:lnTo>
                <a:lnTo>
                  <a:pt x="73152" y="25734"/>
                </a:lnTo>
                <a:close/>
              </a:path>
              <a:path w="577215" h="588645">
                <a:moveTo>
                  <a:pt x="311902" y="56330"/>
                </a:moveTo>
                <a:lnTo>
                  <a:pt x="93452" y="56330"/>
                </a:lnTo>
                <a:lnTo>
                  <a:pt x="123176" y="58474"/>
                </a:lnTo>
                <a:lnTo>
                  <a:pt x="92887" y="63547"/>
                </a:lnTo>
                <a:lnTo>
                  <a:pt x="268800" y="63547"/>
                </a:lnTo>
                <a:lnTo>
                  <a:pt x="311902" y="56330"/>
                </a:lnTo>
                <a:close/>
              </a:path>
              <a:path w="577215" h="588645">
                <a:moveTo>
                  <a:pt x="472359" y="0"/>
                </a:moveTo>
                <a:lnTo>
                  <a:pt x="244790" y="38103"/>
                </a:lnTo>
                <a:lnTo>
                  <a:pt x="420761" y="38103"/>
                </a:lnTo>
                <a:lnTo>
                  <a:pt x="458938" y="31711"/>
                </a:lnTo>
                <a:lnTo>
                  <a:pt x="488373" y="31711"/>
                </a:lnTo>
                <a:lnTo>
                  <a:pt x="484665" y="8826"/>
                </a:lnTo>
                <a:lnTo>
                  <a:pt x="482553" y="5418"/>
                </a:lnTo>
                <a:lnTo>
                  <a:pt x="476262" y="910"/>
                </a:lnTo>
                <a:lnTo>
                  <a:pt x="472359" y="0"/>
                </a:lnTo>
                <a:close/>
              </a:path>
            </a:pathLst>
          </a:custGeom>
          <a:solidFill>
            <a:srgbClr val="81003F"/>
          </a:solid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45" name="object 41"/>
          <p:cNvSpPr/>
          <p:nvPr/>
        </p:nvSpPr>
        <p:spPr>
          <a:xfrm>
            <a:off x="3963642" y="1407918"/>
            <a:ext cx="225591" cy="106977"/>
          </a:xfrm>
          <a:custGeom>
            <a:avLst/>
            <a:gdLst/>
            <a:ahLst/>
            <a:cxnLst/>
            <a:rect l="l" t="t" r="r" b="b"/>
            <a:pathLst>
              <a:path w="320040" h="151764">
                <a:moveTo>
                  <a:pt x="7350" y="0"/>
                </a:moveTo>
                <a:lnTo>
                  <a:pt x="0" y="95125"/>
                </a:lnTo>
                <a:lnTo>
                  <a:pt x="1248" y="98942"/>
                </a:lnTo>
                <a:lnTo>
                  <a:pt x="6298" y="104800"/>
                </a:lnTo>
                <a:lnTo>
                  <a:pt x="9887" y="106598"/>
                </a:lnTo>
                <a:lnTo>
                  <a:pt x="65361" y="110596"/>
                </a:lnTo>
                <a:lnTo>
                  <a:pt x="70670" y="143335"/>
                </a:lnTo>
                <a:lnTo>
                  <a:pt x="72783" y="146744"/>
                </a:lnTo>
                <a:lnTo>
                  <a:pt x="78405" y="150780"/>
                </a:lnTo>
                <a:lnTo>
                  <a:pt x="81374" y="151723"/>
                </a:lnTo>
                <a:lnTo>
                  <a:pt x="85191" y="151723"/>
                </a:lnTo>
                <a:lnTo>
                  <a:pt x="85992" y="151660"/>
                </a:lnTo>
                <a:lnTo>
                  <a:pt x="251214" y="123993"/>
                </a:lnTo>
                <a:lnTo>
                  <a:pt x="314685" y="123993"/>
                </a:lnTo>
                <a:lnTo>
                  <a:pt x="310914" y="120451"/>
                </a:lnTo>
                <a:lnTo>
                  <a:pt x="96397" y="120451"/>
                </a:lnTo>
                <a:lnTo>
                  <a:pt x="90022" y="81123"/>
                </a:lnTo>
                <a:lnTo>
                  <a:pt x="60587" y="81123"/>
                </a:lnTo>
                <a:lnTo>
                  <a:pt x="30391" y="78947"/>
                </a:lnTo>
                <a:lnTo>
                  <a:pt x="34765" y="22357"/>
                </a:lnTo>
                <a:lnTo>
                  <a:pt x="30046" y="19075"/>
                </a:lnTo>
                <a:lnTo>
                  <a:pt x="25452" y="15635"/>
                </a:lnTo>
                <a:lnTo>
                  <a:pt x="16287" y="8198"/>
                </a:lnTo>
                <a:lnTo>
                  <a:pt x="11748" y="4170"/>
                </a:lnTo>
                <a:lnTo>
                  <a:pt x="7350" y="0"/>
                </a:lnTo>
                <a:close/>
              </a:path>
              <a:path w="320040" h="151764">
                <a:moveTo>
                  <a:pt x="314685" y="123993"/>
                </a:moveTo>
                <a:lnTo>
                  <a:pt x="251214" y="123993"/>
                </a:lnTo>
                <a:lnTo>
                  <a:pt x="319953" y="128941"/>
                </a:lnTo>
                <a:lnTo>
                  <a:pt x="314685" y="123993"/>
                </a:lnTo>
                <a:close/>
              </a:path>
              <a:path w="320040" h="151764">
                <a:moveTo>
                  <a:pt x="278748" y="89918"/>
                </a:moveTo>
                <a:lnTo>
                  <a:pt x="96397" y="120451"/>
                </a:lnTo>
                <a:lnTo>
                  <a:pt x="310914" y="120451"/>
                </a:lnTo>
                <a:lnTo>
                  <a:pt x="280742" y="92094"/>
                </a:lnTo>
                <a:lnTo>
                  <a:pt x="279839" y="91190"/>
                </a:lnTo>
                <a:lnTo>
                  <a:pt x="279321" y="90539"/>
                </a:lnTo>
                <a:lnTo>
                  <a:pt x="278748" y="89918"/>
                </a:lnTo>
                <a:close/>
              </a:path>
              <a:path w="320040" h="151764">
                <a:moveTo>
                  <a:pt x="52906" y="33760"/>
                </a:moveTo>
                <a:lnTo>
                  <a:pt x="60587" y="81123"/>
                </a:lnTo>
                <a:lnTo>
                  <a:pt x="90022" y="81123"/>
                </a:lnTo>
                <a:lnTo>
                  <a:pt x="84774" y="48744"/>
                </a:lnTo>
                <a:lnTo>
                  <a:pt x="79403" y="46710"/>
                </a:lnTo>
                <a:lnTo>
                  <a:pt x="74141" y="44480"/>
                </a:lnTo>
                <a:lnTo>
                  <a:pt x="63492" y="39501"/>
                </a:lnTo>
                <a:lnTo>
                  <a:pt x="58144" y="36729"/>
                </a:lnTo>
                <a:lnTo>
                  <a:pt x="52906" y="33760"/>
                </a:lnTo>
                <a:close/>
              </a:path>
            </a:pathLst>
          </a:custGeom>
          <a:solidFill>
            <a:srgbClr val="81003F"/>
          </a:solid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46" name="object 42"/>
          <p:cNvSpPr/>
          <p:nvPr/>
        </p:nvSpPr>
        <p:spPr>
          <a:xfrm>
            <a:off x="4225372" y="1343622"/>
            <a:ext cx="79225" cy="28646"/>
          </a:xfrm>
          <a:custGeom>
            <a:avLst/>
            <a:gdLst/>
            <a:ahLst/>
            <a:cxnLst/>
            <a:rect l="l" t="t" r="r" b="b"/>
            <a:pathLst>
              <a:path w="112395" h="40639">
                <a:moveTo>
                  <a:pt x="98682" y="0"/>
                </a:moveTo>
                <a:lnTo>
                  <a:pt x="8402" y="14104"/>
                </a:lnTo>
                <a:lnTo>
                  <a:pt x="8292" y="14379"/>
                </a:lnTo>
                <a:lnTo>
                  <a:pt x="8159" y="14646"/>
                </a:lnTo>
                <a:lnTo>
                  <a:pt x="5827" y="20049"/>
                </a:lnTo>
                <a:lnTo>
                  <a:pt x="3400" y="25067"/>
                </a:lnTo>
                <a:lnTo>
                  <a:pt x="251" y="31122"/>
                </a:lnTo>
                <a:lnTo>
                  <a:pt x="0" y="31624"/>
                </a:lnTo>
                <a:lnTo>
                  <a:pt x="7445" y="32612"/>
                </a:lnTo>
                <a:lnTo>
                  <a:pt x="14657" y="34426"/>
                </a:lnTo>
                <a:lnTo>
                  <a:pt x="21587" y="37038"/>
                </a:lnTo>
                <a:lnTo>
                  <a:pt x="28185" y="40420"/>
                </a:lnTo>
                <a:lnTo>
                  <a:pt x="100779" y="29072"/>
                </a:lnTo>
                <a:lnTo>
                  <a:pt x="102475" y="28420"/>
                </a:lnTo>
                <a:lnTo>
                  <a:pt x="109001" y="24596"/>
                </a:lnTo>
                <a:lnTo>
                  <a:pt x="111978" y="18839"/>
                </a:lnTo>
                <a:lnTo>
                  <a:pt x="110454" y="9086"/>
                </a:lnTo>
                <a:lnTo>
                  <a:pt x="108515" y="5991"/>
                </a:lnTo>
                <a:lnTo>
                  <a:pt x="102750" y="1287"/>
                </a:lnTo>
                <a:lnTo>
                  <a:pt x="98682" y="0"/>
                </a:lnTo>
                <a:close/>
              </a:path>
            </a:pathLst>
          </a:custGeom>
          <a:solidFill>
            <a:srgbClr val="81003F"/>
          </a:solid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47" name="object 43"/>
          <p:cNvSpPr/>
          <p:nvPr/>
        </p:nvSpPr>
        <p:spPr>
          <a:xfrm>
            <a:off x="4270890" y="1389526"/>
            <a:ext cx="41179" cy="22827"/>
          </a:xfrm>
          <a:custGeom>
            <a:avLst/>
            <a:gdLst/>
            <a:ahLst/>
            <a:cxnLst/>
            <a:rect l="l" t="t" r="r" b="b"/>
            <a:pathLst>
              <a:path w="58420" h="32385">
                <a:moveTo>
                  <a:pt x="44181" y="0"/>
                </a:moveTo>
                <a:lnTo>
                  <a:pt x="0" y="7169"/>
                </a:lnTo>
                <a:lnTo>
                  <a:pt x="26716" y="32268"/>
                </a:lnTo>
                <a:lnTo>
                  <a:pt x="46396" y="29080"/>
                </a:lnTo>
                <a:lnTo>
                  <a:pt x="47692" y="28593"/>
                </a:lnTo>
                <a:lnTo>
                  <a:pt x="54571" y="25287"/>
                </a:lnTo>
                <a:lnTo>
                  <a:pt x="58050" y="19153"/>
                </a:lnTo>
                <a:lnTo>
                  <a:pt x="56330" y="8559"/>
                </a:lnTo>
                <a:lnTo>
                  <a:pt x="54021" y="5175"/>
                </a:lnTo>
                <a:lnTo>
                  <a:pt x="47888" y="973"/>
                </a:lnTo>
                <a:lnTo>
                  <a:pt x="44181" y="0"/>
                </a:lnTo>
                <a:close/>
              </a:path>
            </a:pathLst>
          </a:custGeom>
          <a:solidFill>
            <a:srgbClr val="81003F"/>
          </a:solid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48" name="object 44"/>
          <p:cNvSpPr/>
          <p:nvPr/>
        </p:nvSpPr>
        <p:spPr>
          <a:xfrm>
            <a:off x="4240190" y="1297299"/>
            <a:ext cx="57293" cy="29094"/>
          </a:xfrm>
          <a:custGeom>
            <a:avLst/>
            <a:gdLst/>
            <a:ahLst/>
            <a:cxnLst/>
            <a:rect l="l" t="t" r="r" b="b"/>
            <a:pathLst>
              <a:path w="81279" h="41275">
                <a:moveTo>
                  <a:pt x="70725" y="0"/>
                </a:moveTo>
                <a:lnTo>
                  <a:pt x="4868" y="10672"/>
                </a:lnTo>
                <a:lnTo>
                  <a:pt x="4468" y="14975"/>
                </a:lnTo>
                <a:lnTo>
                  <a:pt x="3981" y="19248"/>
                </a:lnTo>
                <a:lnTo>
                  <a:pt x="0" y="40899"/>
                </a:lnTo>
                <a:lnTo>
                  <a:pt x="75351" y="28679"/>
                </a:lnTo>
                <a:lnTo>
                  <a:pt x="80730" y="21227"/>
                </a:lnTo>
                <a:lnTo>
                  <a:pt x="78170" y="5387"/>
                </a:lnTo>
                <a:lnTo>
                  <a:pt x="70725" y="0"/>
                </a:lnTo>
                <a:close/>
              </a:path>
            </a:pathLst>
          </a:custGeom>
          <a:solidFill>
            <a:srgbClr val="81003F"/>
          </a:solid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49" name="object 45"/>
          <p:cNvSpPr/>
          <p:nvPr/>
        </p:nvSpPr>
        <p:spPr>
          <a:xfrm>
            <a:off x="4225399" y="1206317"/>
            <a:ext cx="52817" cy="26856"/>
          </a:xfrm>
          <a:custGeom>
            <a:avLst/>
            <a:gdLst/>
            <a:ahLst/>
            <a:cxnLst/>
            <a:rect l="l" t="t" r="r" b="b"/>
            <a:pathLst>
              <a:path w="74929" h="38100">
                <a:moveTo>
                  <a:pt x="64427" y="0"/>
                </a:moveTo>
                <a:lnTo>
                  <a:pt x="0" y="10052"/>
                </a:lnTo>
                <a:lnTo>
                  <a:pt x="2371" y="14520"/>
                </a:lnTo>
                <a:lnTo>
                  <a:pt x="4578" y="19083"/>
                </a:lnTo>
                <a:lnTo>
                  <a:pt x="8693" y="28255"/>
                </a:lnTo>
                <a:lnTo>
                  <a:pt x="10617" y="32841"/>
                </a:lnTo>
                <a:lnTo>
                  <a:pt x="12368" y="37530"/>
                </a:lnTo>
                <a:lnTo>
                  <a:pt x="68911" y="28687"/>
                </a:lnTo>
                <a:lnTo>
                  <a:pt x="74338" y="21258"/>
                </a:lnTo>
                <a:lnTo>
                  <a:pt x="71856" y="5402"/>
                </a:lnTo>
                <a:lnTo>
                  <a:pt x="64427" y="0"/>
                </a:lnTo>
                <a:close/>
              </a:path>
            </a:pathLst>
          </a:custGeom>
          <a:solidFill>
            <a:srgbClr val="81003F"/>
          </a:solid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50" name="object 46"/>
          <p:cNvSpPr/>
          <p:nvPr/>
        </p:nvSpPr>
        <p:spPr>
          <a:xfrm>
            <a:off x="4241274" y="1252149"/>
            <a:ext cx="43865" cy="26408"/>
          </a:xfrm>
          <a:custGeom>
            <a:avLst/>
            <a:gdLst/>
            <a:ahLst/>
            <a:cxnLst/>
            <a:rect l="l" t="t" r="r" b="b"/>
            <a:pathLst>
              <a:path w="62229" h="37464">
                <a:moveTo>
                  <a:pt x="52396" y="0"/>
                </a:moveTo>
                <a:lnTo>
                  <a:pt x="0" y="8504"/>
                </a:lnTo>
                <a:lnTo>
                  <a:pt x="636" y="11740"/>
                </a:lnTo>
                <a:lnTo>
                  <a:pt x="1240" y="15007"/>
                </a:lnTo>
                <a:lnTo>
                  <a:pt x="1963" y="19797"/>
                </a:lnTo>
                <a:lnTo>
                  <a:pt x="2120" y="21329"/>
                </a:lnTo>
                <a:lnTo>
                  <a:pt x="2774" y="26347"/>
                </a:lnTo>
                <a:lnTo>
                  <a:pt x="3122" y="29394"/>
                </a:lnTo>
                <a:lnTo>
                  <a:pt x="3549" y="34263"/>
                </a:lnTo>
                <a:lnTo>
                  <a:pt x="3761" y="37326"/>
                </a:lnTo>
                <a:lnTo>
                  <a:pt x="50315" y="29779"/>
                </a:lnTo>
                <a:lnTo>
                  <a:pt x="51446" y="29394"/>
                </a:lnTo>
                <a:lnTo>
                  <a:pt x="58490" y="26347"/>
                </a:lnTo>
                <a:lnTo>
                  <a:pt x="62197" y="20017"/>
                </a:lnTo>
                <a:lnTo>
                  <a:pt x="59825" y="5395"/>
                </a:lnTo>
                <a:lnTo>
                  <a:pt x="52396" y="0"/>
                </a:lnTo>
                <a:close/>
              </a:path>
            </a:pathLst>
          </a:custGeom>
          <a:solidFill>
            <a:srgbClr val="81003F"/>
          </a:solid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51" name="object 47"/>
          <p:cNvSpPr/>
          <p:nvPr/>
        </p:nvSpPr>
        <p:spPr>
          <a:xfrm>
            <a:off x="4193763" y="1160386"/>
            <a:ext cx="76987" cy="29542"/>
          </a:xfrm>
          <a:custGeom>
            <a:avLst/>
            <a:gdLst/>
            <a:ahLst/>
            <a:cxnLst/>
            <a:rect l="l" t="t" r="r" b="b"/>
            <a:pathLst>
              <a:path w="109220" h="41910">
                <a:moveTo>
                  <a:pt x="98690" y="0"/>
                </a:moveTo>
                <a:lnTo>
                  <a:pt x="0" y="16004"/>
                </a:lnTo>
                <a:lnTo>
                  <a:pt x="4279" y="20096"/>
                </a:lnTo>
                <a:lnTo>
                  <a:pt x="8426" y="24313"/>
                </a:lnTo>
                <a:lnTo>
                  <a:pt x="16146" y="32896"/>
                </a:lnTo>
                <a:lnTo>
                  <a:pt x="19727" y="37231"/>
                </a:lnTo>
                <a:lnTo>
                  <a:pt x="23182" y="41676"/>
                </a:lnTo>
                <a:lnTo>
                  <a:pt x="103316" y="28687"/>
                </a:lnTo>
                <a:lnTo>
                  <a:pt x="108695" y="21227"/>
                </a:lnTo>
                <a:lnTo>
                  <a:pt x="106135" y="5395"/>
                </a:lnTo>
                <a:lnTo>
                  <a:pt x="98690" y="0"/>
                </a:lnTo>
                <a:close/>
              </a:path>
            </a:pathLst>
          </a:custGeom>
          <a:solidFill>
            <a:srgbClr val="81003F"/>
          </a:solid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52" name="object 48"/>
          <p:cNvSpPr/>
          <p:nvPr/>
        </p:nvSpPr>
        <p:spPr>
          <a:xfrm>
            <a:off x="4134355" y="1116920"/>
            <a:ext cx="120852" cy="34018"/>
          </a:xfrm>
          <a:custGeom>
            <a:avLst/>
            <a:gdLst/>
            <a:ahLst/>
            <a:cxnLst/>
            <a:rect l="l" t="t" r="r" b="b"/>
            <a:pathLst>
              <a:path w="171450" h="48260">
                <a:moveTo>
                  <a:pt x="161445" y="0"/>
                </a:moveTo>
                <a:lnTo>
                  <a:pt x="0" y="26166"/>
                </a:lnTo>
                <a:lnTo>
                  <a:pt x="6536" y="28530"/>
                </a:lnTo>
                <a:lnTo>
                  <a:pt x="12984" y="31077"/>
                </a:lnTo>
                <a:lnTo>
                  <a:pt x="46168" y="48116"/>
                </a:lnTo>
                <a:lnTo>
                  <a:pt x="166070" y="28679"/>
                </a:lnTo>
                <a:lnTo>
                  <a:pt x="171442" y="21219"/>
                </a:lnTo>
                <a:lnTo>
                  <a:pt x="168882" y="5387"/>
                </a:lnTo>
                <a:lnTo>
                  <a:pt x="161445" y="0"/>
                </a:lnTo>
                <a:close/>
              </a:path>
            </a:pathLst>
          </a:custGeom>
          <a:solidFill>
            <a:srgbClr val="81003F"/>
          </a:solid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53" name="object 49"/>
          <p:cNvSpPr/>
          <p:nvPr/>
        </p:nvSpPr>
        <p:spPr>
          <a:xfrm>
            <a:off x="3936504" y="1145391"/>
            <a:ext cx="440440" cy="441783"/>
          </a:xfrm>
          <a:custGeom>
            <a:avLst/>
            <a:gdLst/>
            <a:ahLst/>
            <a:cxnLst/>
            <a:rect l="l" t="t" r="r" b="b"/>
            <a:pathLst>
              <a:path w="624840" h="626745">
                <a:moveTo>
                  <a:pt x="448443" y="365957"/>
                </a:moveTo>
                <a:lnTo>
                  <a:pt x="332188" y="365957"/>
                </a:lnTo>
                <a:lnTo>
                  <a:pt x="346912" y="380878"/>
                </a:lnTo>
                <a:lnTo>
                  <a:pt x="337308" y="390302"/>
                </a:lnTo>
                <a:lnTo>
                  <a:pt x="337096" y="390302"/>
                </a:lnTo>
                <a:lnTo>
                  <a:pt x="334355" y="393443"/>
                </a:lnTo>
                <a:lnTo>
                  <a:pt x="332258" y="396584"/>
                </a:lnTo>
                <a:lnTo>
                  <a:pt x="330366" y="399726"/>
                </a:lnTo>
                <a:lnTo>
                  <a:pt x="330146" y="400511"/>
                </a:lnTo>
                <a:lnTo>
                  <a:pt x="328960" y="402867"/>
                </a:lnTo>
                <a:lnTo>
                  <a:pt x="328151" y="405223"/>
                </a:lnTo>
                <a:lnTo>
                  <a:pt x="327554" y="406793"/>
                </a:lnTo>
                <a:lnTo>
                  <a:pt x="326027" y="417003"/>
                </a:lnTo>
                <a:lnTo>
                  <a:pt x="327182" y="427997"/>
                </a:lnTo>
                <a:lnTo>
                  <a:pt x="331025" y="437421"/>
                </a:lnTo>
                <a:lnTo>
                  <a:pt x="337559" y="446059"/>
                </a:lnTo>
                <a:lnTo>
                  <a:pt x="337881" y="446059"/>
                </a:lnTo>
                <a:lnTo>
                  <a:pt x="518151" y="615688"/>
                </a:lnTo>
                <a:lnTo>
                  <a:pt x="524144" y="620399"/>
                </a:lnTo>
                <a:lnTo>
                  <a:pt x="530880" y="624326"/>
                </a:lnTo>
                <a:lnTo>
                  <a:pt x="538191" y="626682"/>
                </a:lnTo>
                <a:lnTo>
                  <a:pt x="553689" y="626682"/>
                </a:lnTo>
                <a:lnTo>
                  <a:pt x="561050" y="624326"/>
                </a:lnTo>
                <a:lnTo>
                  <a:pt x="567826" y="620399"/>
                </a:lnTo>
                <a:lnTo>
                  <a:pt x="573845" y="615688"/>
                </a:lnTo>
                <a:lnTo>
                  <a:pt x="590337" y="599196"/>
                </a:lnTo>
                <a:lnTo>
                  <a:pt x="542425" y="599196"/>
                </a:lnTo>
                <a:lnTo>
                  <a:pt x="538192" y="594484"/>
                </a:lnTo>
                <a:lnTo>
                  <a:pt x="357977" y="425641"/>
                </a:lnTo>
                <a:lnTo>
                  <a:pt x="355700" y="423285"/>
                </a:lnTo>
                <a:lnTo>
                  <a:pt x="354797" y="420144"/>
                </a:lnTo>
                <a:lnTo>
                  <a:pt x="355449" y="414647"/>
                </a:lnTo>
                <a:lnTo>
                  <a:pt x="356399" y="412291"/>
                </a:lnTo>
                <a:lnTo>
                  <a:pt x="399010" y="369884"/>
                </a:lnTo>
                <a:lnTo>
                  <a:pt x="401209" y="369098"/>
                </a:lnTo>
                <a:lnTo>
                  <a:pt x="406604" y="368313"/>
                </a:lnTo>
                <a:lnTo>
                  <a:pt x="450958" y="368313"/>
                </a:lnTo>
                <a:lnTo>
                  <a:pt x="448443" y="365957"/>
                </a:lnTo>
                <a:close/>
              </a:path>
              <a:path w="624840" h="626745">
                <a:moveTo>
                  <a:pt x="450958" y="368313"/>
                </a:moveTo>
                <a:lnTo>
                  <a:pt x="406604" y="368313"/>
                </a:lnTo>
                <a:lnTo>
                  <a:pt x="409887" y="369098"/>
                </a:lnTo>
                <a:lnTo>
                  <a:pt x="412471" y="371454"/>
                </a:lnTo>
                <a:lnTo>
                  <a:pt x="592685" y="541083"/>
                </a:lnTo>
                <a:lnTo>
                  <a:pt x="596635" y="545009"/>
                </a:lnTo>
                <a:lnTo>
                  <a:pt x="596596" y="552077"/>
                </a:lnTo>
                <a:lnTo>
                  <a:pt x="592559" y="556004"/>
                </a:lnTo>
                <a:lnTo>
                  <a:pt x="549390" y="599196"/>
                </a:lnTo>
                <a:lnTo>
                  <a:pt x="590337" y="599196"/>
                </a:lnTo>
                <a:lnTo>
                  <a:pt x="613111" y="576422"/>
                </a:lnTo>
                <a:lnTo>
                  <a:pt x="621774" y="563071"/>
                </a:lnTo>
                <a:lnTo>
                  <a:pt x="624661" y="548150"/>
                </a:lnTo>
                <a:lnTo>
                  <a:pt x="621774" y="533229"/>
                </a:lnTo>
                <a:lnTo>
                  <a:pt x="613111" y="520664"/>
                </a:lnTo>
                <a:lnTo>
                  <a:pt x="612781" y="519879"/>
                </a:lnTo>
                <a:lnTo>
                  <a:pt x="450958" y="368313"/>
                </a:lnTo>
                <a:close/>
              </a:path>
              <a:path w="624840" h="626745">
                <a:moveTo>
                  <a:pt x="217366" y="0"/>
                </a:moveTo>
                <a:lnTo>
                  <a:pt x="196281" y="0"/>
                </a:lnTo>
                <a:lnTo>
                  <a:pt x="170924" y="2355"/>
                </a:lnTo>
                <a:lnTo>
                  <a:pt x="146575" y="8638"/>
                </a:lnTo>
                <a:lnTo>
                  <a:pt x="123423" y="16491"/>
                </a:lnTo>
                <a:lnTo>
                  <a:pt x="101658" y="28271"/>
                </a:lnTo>
                <a:lnTo>
                  <a:pt x="96389" y="30627"/>
                </a:lnTo>
                <a:lnTo>
                  <a:pt x="91276" y="34553"/>
                </a:lnTo>
                <a:lnTo>
                  <a:pt x="80949" y="41621"/>
                </a:lnTo>
                <a:lnTo>
                  <a:pt x="75774" y="45548"/>
                </a:lnTo>
                <a:lnTo>
                  <a:pt x="68510" y="51830"/>
                </a:lnTo>
                <a:lnTo>
                  <a:pt x="66256" y="54186"/>
                </a:lnTo>
                <a:lnTo>
                  <a:pt x="59667" y="60469"/>
                </a:lnTo>
                <a:lnTo>
                  <a:pt x="22660" y="111514"/>
                </a:lnTo>
                <a:lnTo>
                  <a:pt x="2603" y="171984"/>
                </a:lnTo>
                <a:lnTo>
                  <a:pt x="0" y="204182"/>
                </a:lnTo>
                <a:lnTo>
                  <a:pt x="7" y="205752"/>
                </a:lnTo>
                <a:lnTo>
                  <a:pt x="12894" y="276431"/>
                </a:lnTo>
                <a:lnTo>
                  <a:pt x="48586" y="337686"/>
                </a:lnTo>
                <a:lnTo>
                  <a:pt x="78947" y="366742"/>
                </a:lnTo>
                <a:lnTo>
                  <a:pt x="82324" y="369098"/>
                </a:lnTo>
                <a:lnTo>
                  <a:pt x="96546" y="379307"/>
                </a:lnTo>
                <a:lnTo>
                  <a:pt x="107438" y="385590"/>
                </a:lnTo>
                <a:lnTo>
                  <a:pt x="112794" y="387946"/>
                </a:lnTo>
                <a:lnTo>
                  <a:pt x="118299" y="391087"/>
                </a:lnTo>
                <a:lnTo>
                  <a:pt x="131412" y="396584"/>
                </a:lnTo>
                <a:lnTo>
                  <a:pt x="144965" y="401296"/>
                </a:lnTo>
                <a:lnTo>
                  <a:pt x="158927" y="405223"/>
                </a:lnTo>
                <a:lnTo>
                  <a:pt x="173263" y="407579"/>
                </a:lnTo>
                <a:lnTo>
                  <a:pt x="181114" y="409149"/>
                </a:lnTo>
                <a:lnTo>
                  <a:pt x="189053" y="409935"/>
                </a:lnTo>
                <a:lnTo>
                  <a:pt x="216597" y="409935"/>
                </a:lnTo>
                <a:lnTo>
                  <a:pt x="222220" y="409149"/>
                </a:lnTo>
                <a:lnTo>
                  <a:pt x="238299" y="407579"/>
                </a:lnTo>
                <a:lnTo>
                  <a:pt x="283119" y="395014"/>
                </a:lnTo>
                <a:lnTo>
                  <a:pt x="310175" y="380878"/>
                </a:lnTo>
                <a:lnTo>
                  <a:pt x="205178" y="380878"/>
                </a:lnTo>
                <a:lnTo>
                  <a:pt x="188107" y="380093"/>
                </a:lnTo>
                <a:lnTo>
                  <a:pt x="171499" y="377737"/>
                </a:lnTo>
                <a:lnTo>
                  <a:pt x="155426" y="373810"/>
                </a:lnTo>
                <a:lnTo>
                  <a:pt x="139958" y="368313"/>
                </a:lnTo>
                <a:lnTo>
                  <a:pt x="132822" y="365957"/>
                </a:lnTo>
                <a:lnTo>
                  <a:pt x="125851" y="362030"/>
                </a:lnTo>
                <a:lnTo>
                  <a:pt x="119051" y="358889"/>
                </a:lnTo>
                <a:lnTo>
                  <a:pt x="112433" y="354963"/>
                </a:lnTo>
                <a:lnTo>
                  <a:pt x="111467" y="354177"/>
                </a:lnTo>
                <a:lnTo>
                  <a:pt x="104807" y="349465"/>
                </a:lnTo>
                <a:lnTo>
                  <a:pt x="100229" y="346324"/>
                </a:lnTo>
                <a:lnTo>
                  <a:pt x="89721" y="338471"/>
                </a:lnTo>
                <a:lnTo>
                  <a:pt x="83957" y="332974"/>
                </a:lnTo>
                <a:lnTo>
                  <a:pt x="73771" y="322765"/>
                </a:lnTo>
                <a:lnTo>
                  <a:pt x="69295" y="317267"/>
                </a:lnTo>
                <a:lnTo>
                  <a:pt x="65149" y="311770"/>
                </a:lnTo>
                <a:lnTo>
                  <a:pt x="60366" y="305488"/>
                </a:lnTo>
                <a:lnTo>
                  <a:pt x="42295" y="271719"/>
                </a:lnTo>
                <a:lnTo>
                  <a:pt x="30539" y="228527"/>
                </a:lnTo>
                <a:lnTo>
                  <a:pt x="29037" y="204182"/>
                </a:lnTo>
                <a:lnTo>
                  <a:pt x="30142" y="184549"/>
                </a:lnTo>
                <a:lnTo>
                  <a:pt x="38958" y="146854"/>
                </a:lnTo>
                <a:lnTo>
                  <a:pt x="60782" y="104447"/>
                </a:lnTo>
                <a:lnTo>
                  <a:pt x="69012" y="93452"/>
                </a:lnTo>
                <a:lnTo>
                  <a:pt x="74070" y="87170"/>
                </a:lnTo>
                <a:lnTo>
                  <a:pt x="78530" y="82458"/>
                </a:lnTo>
                <a:lnTo>
                  <a:pt x="88158" y="73034"/>
                </a:lnTo>
                <a:lnTo>
                  <a:pt x="93349" y="69107"/>
                </a:lnTo>
                <a:lnTo>
                  <a:pt x="98815" y="64395"/>
                </a:lnTo>
                <a:lnTo>
                  <a:pt x="122299" y="49474"/>
                </a:lnTo>
                <a:lnTo>
                  <a:pt x="148115" y="38480"/>
                </a:lnTo>
                <a:lnTo>
                  <a:pt x="175872" y="31412"/>
                </a:lnTo>
                <a:lnTo>
                  <a:pt x="205178" y="29056"/>
                </a:lnTo>
                <a:lnTo>
                  <a:pt x="310502" y="29056"/>
                </a:lnTo>
                <a:lnTo>
                  <a:pt x="308150" y="27486"/>
                </a:lnTo>
                <a:lnTo>
                  <a:pt x="295874" y="21203"/>
                </a:lnTo>
                <a:lnTo>
                  <a:pt x="283113" y="14921"/>
                </a:lnTo>
                <a:lnTo>
                  <a:pt x="275715" y="12565"/>
                </a:lnTo>
                <a:lnTo>
                  <a:pt x="268181" y="9423"/>
                </a:lnTo>
                <a:lnTo>
                  <a:pt x="260519" y="7067"/>
                </a:lnTo>
                <a:lnTo>
                  <a:pt x="241164" y="3141"/>
                </a:lnTo>
                <a:lnTo>
                  <a:pt x="217366" y="0"/>
                </a:lnTo>
                <a:close/>
              </a:path>
              <a:path w="624840" h="626745">
                <a:moveTo>
                  <a:pt x="310502" y="29056"/>
                </a:moveTo>
                <a:lnTo>
                  <a:pt x="205178" y="29056"/>
                </a:lnTo>
                <a:lnTo>
                  <a:pt x="227509" y="30627"/>
                </a:lnTo>
                <a:lnTo>
                  <a:pt x="249010" y="34553"/>
                </a:lnTo>
                <a:lnTo>
                  <a:pt x="295301" y="53401"/>
                </a:lnTo>
                <a:lnTo>
                  <a:pt x="317879" y="69893"/>
                </a:lnTo>
                <a:lnTo>
                  <a:pt x="322740" y="73819"/>
                </a:lnTo>
                <a:lnTo>
                  <a:pt x="350878" y="106017"/>
                </a:lnTo>
                <a:lnTo>
                  <a:pt x="353823" y="110729"/>
                </a:lnTo>
                <a:lnTo>
                  <a:pt x="356572" y="114656"/>
                </a:lnTo>
                <a:lnTo>
                  <a:pt x="372771" y="150780"/>
                </a:lnTo>
                <a:lnTo>
                  <a:pt x="378356" y="172769"/>
                </a:lnTo>
                <a:lnTo>
                  <a:pt x="378930" y="175910"/>
                </a:lnTo>
                <a:lnTo>
                  <a:pt x="379644" y="180622"/>
                </a:lnTo>
                <a:lnTo>
                  <a:pt x="379809" y="182193"/>
                </a:lnTo>
                <a:lnTo>
                  <a:pt x="380398" y="186905"/>
                </a:lnTo>
                <a:lnTo>
                  <a:pt x="380712" y="190046"/>
                </a:lnTo>
                <a:lnTo>
                  <a:pt x="381034" y="194758"/>
                </a:lnTo>
                <a:lnTo>
                  <a:pt x="381176" y="197899"/>
                </a:lnTo>
                <a:lnTo>
                  <a:pt x="381348" y="202611"/>
                </a:lnTo>
                <a:lnTo>
                  <a:pt x="381348" y="205752"/>
                </a:lnTo>
                <a:lnTo>
                  <a:pt x="376935" y="244233"/>
                </a:lnTo>
                <a:lnTo>
                  <a:pt x="373982" y="255227"/>
                </a:lnTo>
                <a:lnTo>
                  <a:pt x="372608" y="259939"/>
                </a:lnTo>
                <a:lnTo>
                  <a:pt x="361872" y="285069"/>
                </a:lnTo>
                <a:lnTo>
                  <a:pt x="358629" y="291352"/>
                </a:lnTo>
                <a:lnTo>
                  <a:pt x="355676" y="296849"/>
                </a:lnTo>
                <a:lnTo>
                  <a:pt x="352472" y="301561"/>
                </a:lnTo>
                <a:lnTo>
                  <a:pt x="349033" y="306273"/>
                </a:lnTo>
                <a:lnTo>
                  <a:pt x="347384" y="308629"/>
                </a:lnTo>
                <a:lnTo>
                  <a:pt x="343700" y="314126"/>
                </a:lnTo>
                <a:lnTo>
                  <a:pt x="339782" y="318838"/>
                </a:lnTo>
                <a:lnTo>
                  <a:pt x="335140" y="323550"/>
                </a:lnTo>
                <a:lnTo>
                  <a:pt x="334661" y="324335"/>
                </a:lnTo>
                <a:lnTo>
                  <a:pt x="328882" y="330618"/>
                </a:lnTo>
                <a:lnTo>
                  <a:pt x="323204" y="336115"/>
                </a:lnTo>
                <a:lnTo>
                  <a:pt x="317165" y="340827"/>
                </a:lnTo>
                <a:lnTo>
                  <a:pt x="311732" y="345539"/>
                </a:lnTo>
                <a:lnTo>
                  <a:pt x="274010" y="367528"/>
                </a:lnTo>
                <a:lnTo>
                  <a:pt x="229176" y="379307"/>
                </a:lnTo>
                <a:lnTo>
                  <a:pt x="205178" y="380878"/>
                </a:lnTo>
                <a:lnTo>
                  <a:pt x="311055" y="380878"/>
                </a:lnTo>
                <a:lnTo>
                  <a:pt x="311636" y="380093"/>
                </a:lnTo>
                <a:lnTo>
                  <a:pt x="311777" y="380093"/>
                </a:lnTo>
                <a:lnTo>
                  <a:pt x="318979" y="376166"/>
                </a:lnTo>
                <a:lnTo>
                  <a:pt x="325725" y="371454"/>
                </a:lnTo>
                <a:lnTo>
                  <a:pt x="332188" y="365957"/>
                </a:lnTo>
                <a:lnTo>
                  <a:pt x="448443" y="365957"/>
                </a:lnTo>
                <a:lnTo>
                  <a:pt x="442573" y="360460"/>
                </a:lnTo>
                <a:lnTo>
                  <a:pt x="367464" y="360460"/>
                </a:lnTo>
                <a:lnTo>
                  <a:pt x="353682" y="346324"/>
                </a:lnTo>
                <a:lnTo>
                  <a:pt x="357671" y="342397"/>
                </a:lnTo>
                <a:lnTo>
                  <a:pt x="361480" y="337686"/>
                </a:lnTo>
                <a:lnTo>
                  <a:pt x="367009" y="331403"/>
                </a:lnTo>
                <a:lnTo>
                  <a:pt x="368870" y="328262"/>
                </a:lnTo>
                <a:lnTo>
                  <a:pt x="372152" y="324335"/>
                </a:lnTo>
                <a:lnTo>
                  <a:pt x="373613" y="321979"/>
                </a:lnTo>
                <a:lnTo>
                  <a:pt x="375490" y="319623"/>
                </a:lnTo>
                <a:lnTo>
                  <a:pt x="375946" y="318838"/>
                </a:lnTo>
                <a:lnTo>
                  <a:pt x="376660" y="317267"/>
                </a:lnTo>
                <a:lnTo>
                  <a:pt x="376888" y="317267"/>
                </a:lnTo>
                <a:lnTo>
                  <a:pt x="380343" y="311770"/>
                </a:lnTo>
                <a:lnTo>
                  <a:pt x="383375" y="307058"/>
                </a:lnTo>
                <a:lnTo>
                  <a:pt x="386343" y="301561"/>
                </a:lnTo>
                <a:lnTo>
                  <a:pt x="386681" y="300776"/>
                </a:lnTo>
                <a:lnTo>
                  <a:pt x="389264" y="296064"/>
                </a:lnTo>
                <a:lnTo>
                  <a:pt x="391668" y="290567"/>
                </a:lnTo>
                <a:lnTo>
                  <a:pt x="393859" y="285855"/>
                </a:lnTo>
                <a:lnTo>
                  <a:pt x="396294" y="279572"/>
                </a:lnTo>
                <a:lnTo>
                  <a:pt x="398537" y="274075"/>
                </a:lnTo>
                <a:lnTo>
                  <a:pt x="400595" y="267792"/>
                </a:lnTo>
                <a:lnTo>
                  <a:pt x="402474" y="261510"/>
                </a:lnTo>
                <a:lnTo>
                  <a:pt x="403117" y="259154"/>
                </a:lnTo>
                <a:lnTo>
                  <a:pt x="404295" y="254442"/>
                </a:lnTo>
                <a:lnTo>
                  <a:pt x="405379" y="250515"/>
                </a:lnTo>
                <a:lnTo>
                  <a:pt x="406431" y="245018"/>
                </a:lnTo>
                <a:lnTo>
                  <a:pt x="406534" y="244233"/>
                </a:lnTo>
                <a:lnTo>
                  <a:pt x="407492" y="239521"/>
                </a:lnTo>
                <a:lnTo>
                  <a:pt x="408159" y="235594"/>
                </a:lnTo>
                <a:lnTo>
                  <a:pt x="408992" y="228527"/>
                </a:lnTo>
                <a:lnTo>
                  <a:pt x="409895" y="220673"/>
                </a:lnTo>
                <a:lnTo>
                  <a:pt x="410405" y="212820"/>
                </a:lnTo>
                <a:lnTo>
                  <a:pt x="410342" y="200255"/>
                </a:lnTo>
                <a:lnTo>
                  <a:pt x="410240" y="196329"/>
                </a:lnTo>
                <a:lnTo>
                  <a:pt x="409965" y="191617"/>
                </a:lnTo>
                <a:lnTo>
                  <a:pt x="409824" y="190046"/>
                </a:lnTo>
                <a:lnTo>
                  <a:pt x="409447" y="185334"/>
                </a:lnTo>
                <a:lnTo>
                  <a:pt x="409102" y="182193"/>
                </a:lnTo>
                <a:lnTo>
                  <a:pt x="408489" y="177481"/>
                </a:lnTo>
                <a:lnTo>
                  <a:pt x="408332" y="175910"/>
                </a:lnTo>
                <a:lnTo>
                  <a:pt x="398863" y="137430"/>
                </a:lnTo>
                <a:lnTo>
                  <a:pt x="384710" y="106017"/>
                </a:lnTo>
                <a:lnTo>
                  <a:pt x="382110" y="101305"/>
                </a:lnTo>
                <a:lnTo>
                  <a:pt x="354051" y="63610"/>
                </a:lnTo>
                <a:lnTo>
                  <a:pt x="349889" y="59684"/>
                </a:lnTo>
                <a:lnTo>
                  <a:pt x="340944" y="51045"/>
                </a:lnTo>
                <a:lnTo>
                  <a:pt x="336122" y="47118"/>
                </a:lnTo>
                <a:lnTo>
                  <a:pt x="331120" y="43192"/>
                </a:lnTo>
                <a:lnTo>
                  <a:pt x="319909" y="35339"/>
                </a:lnTo>
                <a:lnTo>
                  <a:pt x="310502" y="29056"/>
                </a:lnTo>
                <a:close/>
              </a:path>
              <a:path w="624840" h="626745">
                <a:moveTo>
                  <a:pt x="404759" y="339256"/>
                </a:moveTo>
                <a:lnTo>
                  <a:pt x="400400" y="339256"/>
                </a:lnTo>
                <a:lnTo>
                  <a:pt x="396167" y="340042"/>
                </a:lnTo>
                <a:lnTo>
                  <a:pt x="390631" y="341612"/>
                </a:lnTo>
                <a:lnTo>
                  <a:pt x="389139" y="342397"/>
                </a:lnTo>
                <a:lnTo>
                  <a:pt x="383704" y="344753"/>
                </a:lnTo>
                <a:lnTo>
                  <a:pt x="380021" y="347895"/>
                </a:lnTo>
                <a:lnTo>
                  <a:pt x="367464" y="360460"/>
                </a:lnTo>
                <a:lnTo>
                  <a:pt x="442573" y="360460"/>
                </a:lnTo>
                <a:lnTo>
                  <a:pt x="432512" y="351036"/>
                </a:lnTo>
                <a:lnTo>
                  <a:pt x="426519" y="345539"/>
                </a:lnTo>
                <a:lnTo>
                  <a:pt x="419784" y="342397"/>
                </a:lnTo>
                <a:lnTo>
                  <a:pt x="412475" y="340042"/>
                </a:lnTo>
                <a:lnTo>
                  <a:pt x="404759" y="339256"/>
                </a:lnTo>
                <a:close/>
              </a:path>
            </a:pathLst>
          </a:custGeom>
          <a:solidFill>
            <a:srgbClr val="81003F"/>
          </a:solid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54" name="object 50"/>
          <p:cNvSpPr/>
          <p:nvPr/>
        </p:nvSpPr>
        <p:spPr>
          <a:xfrm>
            <a:off x="6654064" y="2701027"/>
            <a:ext cx="738696" cy="522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55" name="object 51"/>
          <p:cNvSpPr/>
          <p:nvPr/>
        </p:nvSpPr>
        <p:spPr>
          <a:xfrm>
            <a:off x="1466655" y="2880370"/>
            <a:ext cx="534884" cy="359871"/>
          </a:xfrm>
          <a:custGeom>
            <a:avLst/>
            <a:gdLst/>
            <a:ahLst/>
            <a:cxnLst/>
            <a:rect l="l" t="t" r="r" b="b"/>
            <a:pathLst>
              <a:path w="758825" h="510539">
                <a:moveTo>
                  <a:pt x="409848" y="475116"/>
                </a:moveTo>
                <a:lnTo>
                  <a:pt x="377619" y="475116"/>
                </a:lnTo>
                <a:lnTo>
                  <a:pt x="431052" y="506529"/>
                </a:lnTo>
                <a:lnTo>
                  <a:pt x="436172" y="509670"/>
                </a:lnTo>
                <a:lnTo>
                  <a:pt x="441842" y="510455"/>
                </a:lnTo>
                <a:lnTo>
                  <a:pt x="453041" y="510455"/>
                </a:lnTo>
                <a:lnTo>
                  <a:pt x="458522" y="508099"/>
                </a:lnTo>
                <a:lnTo>
                  <a:pt x="463218" y="504173"/>
                </a:lnTo>
                <a:lnTo>
                  <a:pt x="476367" y="493964"/>
                </a:lnTo>
                <a:lnTo>
                  <a:pt x="441614" y="493964"/>
                </a:lnTo>
                <a:lnTo>
                  <a:pt x="439353" y="492393"/>
                </a:lnTo>
                <a:lnTo>
                  <a:pt x="409848" y="475116"/>
                </a:lnTo>
                <a:close/>
              </a:path>
              <a:path w="758825" h="510539">
                <a:moveTo>
                  <a:pt x="432195" y="426426"/>
                </a:moveTo>
                <a:lnTo>
                  <a:pt x="404092" y="426426"/>
                </a:lnTo>
                <a:lnTo>
                  <a:pt x="474299" y="475116"/>
                </a:lnTo>
                <a:lnTo>
                  <a:pt x="453166" y="491608"/>
                </a:lnTo>
                <a:lnTo>
                  <a:pt x="451109" y="493178"/>
                </a:lnTo>
                <a:lnTo>
                  <a:pt x="448761" y="493964"/>
                </a:lnTo>
                <a:lnTo>
                  <a:pt x="476367" y="493964"/>
                </a:lnTo>
                <a:lnTo>
                  <a:pt x="513789" y="464907"/>
                </a:lnTo>
                <a:lnTo>
                  <a:pt x="487815" y="464907"/>
                </a:lnTo>
                <a:lnTo>
                  <a:pt x="432195" y="426426"/>
                </a:lnTo>
                <a:close/>
              </a:path>
              <a:path w="758825" h="510539">
                <a:moveTo>
                  <a:pt x="161529" y="326691"/>
                </a:moveTo>
                <a:lnTo>
                  <a:pt x="136809" y="326691"/>
                </a:lnTo>
                <a:lnTo>
                  <a:pt x="179923" y="365172"/>
                </a:lnTo>
                <a:lnTo>
                  <a:pt x="179413" y="365957"/>
                </a:lnTo>
                <a:lnTo>
                  <a:pt x="178989" y="367528"/>
                </a:lnTo>
                <a:lnTo>
                  <a:pt x="178730" y="369098"/>
                </a:lnTo>
                <a:lnTo>
                  <a:pt x="177960" y="373025"/>
                </a:lnTo>
                <a:lnTo>
                  <a:pt x="178023" y="376951"/>
                </a:lnTo>
                <a:lnTo>
                  <a:pt x="179829" y="384805"/>
                </a:lnTo>
                <a:lnTo>
                  <a:pt x="181447" y="388731"/>
                </a:lnTo>
                <a:lnTo>
                  <a:pt x="183764" y="391872"/>
                </a:lnTo>
                <a:lnTo>
                  <a:pt x="186010" y="395014"/>
                </a:lnTo>
                <a:lnTo>
                  <a:pt x="339138" y="484540"/>
                </a:lnTo>
                <a:lnTo>
                  <a:pt x="346057" y="487681"/>
                </a:lnTo>
                <a:lnTo>
                  <a:pt x="349732" y="487681"/>
                </a:lnTo>
                <a:lnTo>
                  <a:pt x="353431" y="488466"/>
                </a:lnTo>
                <a:lnTo>
                  <a:pt x="357169" y="488466"/>
                </a:lnTo>
                <a:lnTo>
                  <a:pt x="360978" y="486896"/>
                </a:lnTo>
                <a:lnTo>
                  <a:pt x="364771" y="486110"/>
                </a:lnTo>
                <a:lnTo>
                  <a:pt x="368156" y="484540"/>
                </a:lnTo>
                <a:lnTo>
                  <a:pt x="371054" y="482184"/>
                </a:lnTo>
                <a:lnTo>
                  <a:pt x="371313" y="482184"/>
                </a:lnTo>
                <a:lnTo>
                  <a:pt x="373724" y="479828"/>
                </a:lnTo>
                <a:lnTo>
                  <a:pt x="375852" y="477472"/>
                </a:lnTo>
                <a:lnTo>
                  <a:pt x="377619" y="475116"/>
                </a:lnTo>
                <a:lnTo>
                  <a:pt x="409848" y="475116"/>
                </a:lnTo>
                <a:lnTo>
                  <a:pt x="404483" y="471975"/>
                </a:lnTo>
                <a:lnTo>
                  <a:pt x="353408" y="471975"/>
                </a:lnTo>
                <a:lnTo>
                  <a:pt x="350345" y="471189"/>
                </a:lnTo>
                <a:lnTo>
                  <a:pt x="348837" y="471189"/>
                </a:lnTo>
                <a:lnTo>
                  <a:pt x="347321" y="470404"/>
                </a:lnTo>
                <a:lnTo>
                  <a:pt x="328505" y="459410"/>
                </a:lnTo>
                <a:lnTo>
                  <a:pt x="333733" y="450771"/>
                </a:lnTo>
                <a:lnTo>
                  <a:pt x="314409" y="450771"/>
                </a:lnTo>
                <a:lnTo>
                  <a:pt x="279816" y="431138"/>
                </a:lnTo>
                <a:lnTo>
                  <a:pt x="284647" y="423285"/>
                </a:lnTo>
                <a:lnTo>
                  <a:pt x="265648" y="423285"/>
                </a:lnTo>
                <a:lnTo>
                  <a:pt x="232877" y="404437"/>
                </a:lnTo>
                <a:lnTo>
                  <a:pt x="238000" y="395799"/>
                </a:lnTo>
                <a:lnTo>
                  <a:pt x="218694" y="395799"/>
                </a:lnTo>
                <a:lnTo>
                  <a:pt x="200734" y="385590"/>
                </a:lnTo>
                <a:lnTo>
                  <a:pt x="199179" y="384805"/>
                </a:lnTo>
                <a:lnTo>
                  <a:pt x="197891" y="383234"/>
                </a:lnTo>
                <a:lnTo>
                  <a:pt x="194452" y="373810"/>
                </a:lnTo>
                <a:lnTo>
                  <a:pt x="194805" y="372239"/>
                </a:lnTo>
                <a:lnTo>
                  <a:pt x="209206" y="351036"/>
                </a:lnTo>
                <a:lnTo>
                  <a:pt x="188680" y="351036"/>
                </a:lnTo>
                <a:lnTo>
                  <a:pt x="161529" y="326691"/>
                </a:lnTo>
                <a:close/>
              </a:path>
              <a:path w="758825" h="510539">
                <a:moveTo>
                  <a:pt x="393179" y="395799"/>
                </a:moveTo>
                <a:lnTo>
                  <a:pt x="367001" y="395799"/>
                </a:lnTo>
                <a:lnTo>
                  <a:pt x="386485" y="410720"/>
                </a:lnTo>
                <a:lnTo>
                  <a:pt x="388032" y="413861"/>
                </a:lnTo>
                <a:lnTo>
                  <a:pt x="388605" y="416217"/>
                </a:lnTo>
                <a:lnTo>
                  <a:pt x="389116" y="419358"/>
                </a:lnTo>
                <a:lnTo>
                  <a:pt x="388676" y="422500"/>
                </a:lnTo>
                <a:lnTo>
                  <a:pt x="387184" y="424856"/>
                </a:lnTo>
                <a:lnTo>
                  <a:pt x="364159" y="465692"/>
                </a:lnTo>
                <a:lnTo>
                  <a:pt x="363365" y="467263"/>
                </a:lnTo>
                <a:lnTo>
                  <a:pt x="362360" y="468048"/>
                </a:lnTo>
                <a:lnTo>
                  <a:pt x="361064" y="468833"/>
                </a:lnTo>
                <a:lnTo>
                  <a:pt x="359816" y="470404"/>
                </a:lnTo>
                <a:lnTo>
                  <a:pt x="358363" y="471189"/>
                </a:lnTo>
                <a:lnTo>
                  <a:pt x="356690" y="471189"/>
                </a:lnTo>
                <a:lnTo>
                  <a:pt x="355010" y="471975"/>
                </a:lnTo>
                <a:lnTo>
                  <a:pt x="404483" y="471975"/>
                </a:lnTo>
                <a:lnTo>
                  <a:pt x="385708" y="460980"/>
                </a:lnTo>
                <a:lnTo>
                  <a:pt x="401383" y="432709"/>
                </a:lnTo>
                <a:lnTo>
                  <a:pt x="402576" y="431138"/>
                </a:lnTo>
                <a:lnTo>
                  <a:pt x="403479" y="428782"/>
                </a:lnTo>
                <a:lnTo>
                  <a:pt x="404092" y="426426"/>
                </a:lnTo>
                <a:lnTo>
                  <a:pt x="432195" y="426426"/>
                </a:lnTo>
                <a:lnTo>
                  <a:pt x="401547" y="405223"/>
                </a:lnTo>
                <a:lnTo>
                  <a:pt x="399718" y="402082"/>
                </a:lnTo>
                <a:lnTo>
                  <a:pt x="397260" y="398940"/>
                </a:lnTo>
                <a:lnTo>
                  <a:pt x="394173" y="396584"/>
                </a:lnTo>
                <a:lnTo>
                  <a:pt x="393179" y="395799"/>
                </a:lnTo>
                <a:close/>
              </a:path>
              <a:path w="758825" h="510539">
                <a:moveTo>
                  <a:pt x="402294" y="329832"/>
                </a:moveTo>
                <a:lnTo>
                  <a:pt x="397134" y="330618"/>
                </a:lnTo>
                <a:lnTo>
                  <a:pt x="394401" y="334544"/>
                </a:lnTo>
                <a:lnTo>
                  <a:pt x="391660" y="337686"/>
                </a:lnTo>
                <a:lnTo>
                  <a:pt x="392375" y="343183"/>
                </a:lnTo>
                <a:lnTo>
                  <a:pt x="519219" y="439777"/>
                </a:lnTo>
                <a:lnTo>
                  <a:pt x="516518" y="442133"/>
                </a:lnTo>
                <a:lnTo>
                  <a:pt x="513706" y="444489"/>
                </a:lnTo>
                <a:lnTo>
                  <a:pt x="510816" y="446845"/>
                </a:lnTo>
                <a:lnTo>
                  <a:pt x="487815" y="464907"/>
                </a:lnTo>
                <a:lnTo>
                  <a:pt x="513789" y="464907"/>
                </a:lnTo>
                <a:lnTo>
                  <a:pt x="520868" y="459410"/>
                </a:lnTo>
                <a:lnTo>
                  <a:pt x="531154" y="451556"/>
                </a:lnTo>
                <a:lnTo>
                  <a:pt x="540637" y="442133"/>
                </a:lnTo>
                <a:lnTo>
                  <a:pt x="549363" y="432709"/>
                </a:lnTo>
                <a:lnTo>
                  <a:pt x="552702" y="428782"/>
                </a:lnTo>
                <a:lnTo>
                  <a:pt x="531297" y="428782"/>
                </a:lnTo>
                <a:lnTo>
                  <a:pt x="402294" y="329832"/>
                </a:lnTo>
                <a:close/>
              </a:path>
              <a:path w="758825" h="510539">
                <a:moveTo>
                  <a:pt x="349426" y="361245"/>
                </a:moveTo>
                <a:lnTo>
                  <a:pt x="322820" y="361245"/>
                </a:lnTo>
                <a:lnTo>
                  <a:pt x="354083" y="385590"/>
                </a:lnTo>
                <a:lnTo>
                  <a:pt x="314409" y="450771"/>
                </a:lnTo>
                <a:lnTo>
                  <a:pt x="333733" y="450771"/>
                </a:lnTo>
                <a:lnTo>
                  <a:pt x="367001" y="395799"/>
                </a:lnTo>
                <a:lnTo>
                  <a:pt x="393179" y="395799"/>
                </a:lnTo>
                <a:lnTo>
                  <a:pt x="349426" y="361245"/>
                </a:lnTo>
                <a:close/>
              </a:path>
              <a:path w="758825" h="510539">
                <a:moveTo>
                  <a:pt x="451274" y="285855"/>
                </a:moveTo>
                <a:lnTo>
                  <a:pt x="446122" y="286640"/>
                </a:lnTo>
                <a:lnTo>
                  <a:pt x="443091" y="289781"/>
                </a:lnTo>
                <a:lnTo>
                  <a:pt x="440091" y="292923"/>
                </a:lnTo>
                <a:lnTo>
                  <a:pt x="440421" y="298420"/>
                </a:lnTo>
                <a:lnTo>
                  <a:pt x="443774" y="301561"/>
                </a:lnTo>
                <a:lnTo>
                  <a:pt x="553970" y="399726"/>
                </a:lnTo>
                <a:lnTo>
                  <a:pt x="550970" y="404437"/>
                </a:lnTo>
                <a:lnTo>
                  <a:pt x="547789" y="409149"/>
                </a:lnTo>
                <a:lnTo>
                  <a:pt x="544404" y="413076"/>
                </a:lnTo>
                <a:lnTo>
                  <a:pt x="540352" y="418573"/>
                </a:lnTo>
                <a:lnTo>
                  <a:pt x="536002" y="424070"/>
                </a:lnTo>
                <a:lnTo>
                  <a:pt x="531297" y="428782"/>
                </a:lnTo>
                <a:lnTo>
                  <a:pt x="552702" y="428782"/>
                </a:lnTo>
                <a:lnTo>
                  <a:pt x="577447" y="391087"/>
                </a:lnTo>
                <a:lnTo>
                  <a:pt x="580201" y="384805"/>
                </a:lnTo>
                <a:lnTo>
                  <a:pt x="562113" y="384805"/>
                </a:lnTo>
                <a:lnTo>
                  <a:pt x="454658" y="288996"/>
                </a:lnTo>
                <a:lnTo>
                  <a:pt x="451274" y="285855"/>
                </a:lnTo>
                <a:close/>
              </a:path>
              <a:path w="758825" h="510539">
                <a:moveTo>
                  <a:pt x="312168" y="332974"/>
                </a:moveTo>
                <a:lnTo>
                  <a:pt x="275253" y="332974"/>
                </a:lnTo>
                <a:lnTo>
                  <a:pt x="281237" y="335330"/>
                </a:lnTo>
                <a:lnTo>
                  <a:pt x="286294" y="337686"/>
                </a:lnTo>
                <a:lnTo>
                  <a:pt x="291124" y="340042"/>
                </a:lnTo>
                <a:lnTo>
                  <a:pt x="300564" y="344753"/>
                </a:lnTo>
                <a:lnTo>
                  <a:pt x="309705" y="351036"/>
                </a:lnTo>
                <a:lnTo>
                  <a:pt x="265648" y="423285"/>
                </a:lnTo>
                <a:lnTo>
                  <a:pt x="284647" y="423285"/>
                </a:lnTo>
                <a:lnTo>
                  <a:pt x="322820" y="361245"/>
                </a:lnTo>
                <a:lnTo>
                  <a:pt x="349426" y="361245"/>
                </a:lnTo>
                <a:lnTo>
                  <a:pt x="328544" y="344753"/>
                </a:lnTo>
                <a:lnTo>
                  <a:pt x="326291" y="343183"/>
                </a:lnTo>
                <a:lnTo>
                  <a:pt x="325874" y="342397"/>
                </a:lnTo>
                <a:lnTo>
                  <a:pt x="325419" y="342397"/>
                </a:lnTo>
                <a:lnTo>
                  <a:pt x="324806" y="341612"/>
                </a:lnTo>
                <a:lnTo>
                  <a:pt x="312168" y="332974"/>
                </a:lnTo>
                <a:close/>
              </a:path>
              <a:path w="758825" h="510539">
                <a:moveTo>
                  <a:pt x="284894" y="318838"/>
                </a:moveTo>
                <a:lnTo>
                  <a:pt x="238830" y="318838"/>
                </a:lnTo>
                <a:lnTo>
                  <a:pt x="241500" y="320409"/>
                </a:lnTo>
                <a:lnTo>
                  <a:pt x="253798" y="324335"/>
                </a:lnTo>
                <a:lnTo>
                  <a:pt x="259727" y="326691"/>
                </a:lnTo>
                <a:lnTo>
                  <a:pt x="218694" y="395799"/>
                </a:lnTo>
                <a:lnTo>
                  <a:pt x="238000" y="395799"/>
                </a:lnTo>
                <a:lnTo>
                  <a:pt x="275253" y="332974"/>
                </a:lnTo>
                <a:lnTo>
                  <a:pt x="312168" y="332974"/>
                </a:lnTo>
                <a:lnTo>
                  <a:pt x="311024" y="332188"/>
                </a:lnTo>
                <a:lnTo>
                  <a:pt x="303878" y="328262"/>
                </a:lnTo>
                <a:lnTo>
                  <a:pt x="297209" y="324335"/>
                </a:lnTo>
                <a:lnTo>
                  <a:pt x="290299" y="321194"/>
                </a:lnTo>
                <a:lnTo>
                  <a:pt x="284894" y="318838"/>
                </a:lnTo>
                <a:close/>
              </a:path>
              <a:path w="758825" h="510539">
                <a:moveTo>
                  <a:pt x="444358" y="192402"/>
                </a:moveTo>
                <a:lnTo>
                  <a:pt x="422610" y="192402"/>
                </a:lnTo>
                <a:lnTo>
                  <a:pt x="568168" y="353392"/>
                </a:lnTo>
                <a:lnTo>
                  <a:pt x="569809" y="354963"/>
                </a:lnTo>
                <a:lnTo>
                  <a:pt x="570846" y="357318"/>
                </a:lnTo>
                <a:lnTo>
                  <a:pt x="571616" y="361245"/>
                </a:lnTo>
                <a:lnTo>
                  <a:pt x="571333" y="363601"/>
                </a:lnTo>
                <a:lnTo>
                  <a:pt x="570391" y="365957"/>
                </a:lnTo>
                <a:lnTo>
                  <a:pt x="566048" y="376951"/>
                </a:lnTo>
                <a:lnTo>
                  <a:pt x="564116" y="380878"/>
                </a:lnTo>
                <a:lnTo>
                  <a:pt x="562113" y="384805"/>
                </a:lnTo>
                <a:lnTo>
                  <a:pt x="580201" y="384805"/>
                </a:lnTo>
                <a:lnTo>
                  <a:pt x="582956" y="378522"/>
                </a:lnTo>
                <a:lnTo>
                  <a:pt x="585500" y="372239"/>
                </a:lnTo>
                <a:lnTo>
                  <a:pt x="587660" y="367528"/>
                </a:lnTo>
                <a:lnTo>
                  <a:pt x="588272" y="362030"/>
                </a:lnTo>
                <a:lnTo>
                  <a:pt x="586851" y="353392"/>
                </a:lnTo>
                <a:lnTo>
                  <a:pt x="585853" y="350251"/>
                </a:lnTo>
                <a:lnTo>
                  <a:pt x="584369" y="347895"/>
                </a:lnTo>
                <a:lnTo>
                  <a:pt x="584620" y="347895"/>
                </a:lnTo>
                <a:lnTo>
                  <a:pt x="603272" y="335330"/>
                </a:lnTo>
                <a:lnTo>
                  <a:pt x="574129" y="335330"/>
                </a:lnTo>
                <a:lnTo>
                  <a:pt x="444358" y="192402"/>
                </a:lnTo>
                <a:close/>
              </a:path>
              <a:path w="758825" h="510539">
                <a:moveTo>
                  <a:pt x="241021" y="302346"/>
                </a:moveTo>
                <a:lnTo>
                  <a:pt x="234542" y="302346"/>
                </a:lnTo>
                <a:lnTo>
                  <a:pt x="228684" y="303917"/>
                </a:lnTo>
                <a:lnTo>
                  <a:pt x="222817" y="306273"/>
                </a:lnTo>
                <a:lnTo>
                  <a:pt x="217571" y="309414"/>
                </a:lnTo>
                <a:lnTo>
                  <a:pt x="188680" y="351036"/>
                </a:lnTo>
                <a:lnTo>
                  <a:pt x="209206" y="351036"/>
                </a:lnTo>
                <a:lnTo>
                  <a:pt x="227875" y="323550"/>
                </a:lnTo>
                <a:lnTo>
                  <a:pt x="229422" y="321979"/>
                </a:lnTo>
                <a:lnTo>
                  <a:pt x="231385" y="320409"/>
                </a:lnTo>
                <a:lnTo>
                  <a:pt x="233545" y="319623"/>
                </a:lnTo>
                <a:lnTo>
                  <a:pt x="236026" y="318838"/>
                </a:lnTo>
                <a:lnTo>
                  <a:pt x="284894" y="318838"/>
                </a:lnTo>
                <a:lnTo>
                  <a:pt x="283093" y="318053"/>
                </a:lnTo>
                <a:lnTo>
                  <a:pt x="275536" y="314911"/>
                </a:lnTo>
                <a:lnTo>
                  <a:pt x="247201" y="304702"/>
                </a:lnTo>
                <a:lnTo>
                  <a:pt x="241021" y="302346"/>
                </a:lnTo>
                <a:close/>
              </a:path>
              <a:path w="758825" h="510539">
                <a:moveTo>
                  <a:pt x="133103" y="0"/>
                </a:moveTo>
                <a:lnTo>
                  <a:pt x="3675" y="0"/>
                </a:lnTo>
                <a:lnTo>
                  <a:pt x="0" y="3926"/>
                </a:lnTo>
                <a:lnTo>
                  <a:pt x="0" y="342397"/>
                </a:lnTo>
                <a:lnTo>
                  <a:pt x="3675" y="345539"/>
                </a:lnTo>
                <a:lnTo>
                  <a:pt x="133103" y="345539"/>
                </a:lnTo>
                <a:lnTo>
                  <a:pt x="136809" y="342397"/>
                </a:lnTo>
                <a:lnTo>
                  <a:pt x="136809" y="329047"/>
                </a:lnTo>
                <a:lnTo>
                  <a:pt x="16397" y="329047"/>
                </a:lnTo>
                <a:lnTo>
                  <a:pt x="16397" y="16491"/>
                </a:lnTo>
                <a:lnTo>
                  <a:pt x="141796" y="16491"/>
                </a:lnTo>
                <a:lnTo>
                  <a:pt x="136809" y="14921"/>
                </a:lnTo>
                <a:lnTo>
                  <a:pt x="136809" y="3926"/>
                </a:lnTo>
                <a:lnTo>
                  <a:pt x="133103" y="0"/>
                </a:lnTo>
                <a:close/>
              </a:path>
              <a:path w="758825" h="510539">
                <a:moveTo>
                  <a:pt x="638281" y="322765"/>
                </a:moveTo>
                <a:lnTo>
                  <a:pt x="621923" y="322765"/>
                </a:lnTo>
                <a:lnTo>
                  <a:pt x="621923" y="342397"/>
                </a:lnTo>
                <a:lnTo>
                  <a:pt x="625590" y="345539"/>
                </a:lnTo>
                <a:lnTo>
                  <a:pt x="755011" y="345539"/>
                </a:lnTo>
                <a:lnTo>
                  <a:pt x="758694" y="342397"/>
                </a:lnTo>
                <a:lnTo>
                  <a:pt x="758694" y="329047"/>
                </a:lnTo>
                <a:lnTo>
                  <a:pt x="638281" y="329047"/>
                </a:lnTo>
                <a:lnTo>
                  <a:pt x="638281" y="322765"/>
                </a:lnTo>
                <a:close/>
              </a:path>
              <a:path w="758825" h="510539">
                <a:moveTo>
                  <a:pt x="568030" y="80887"/>
                </a:moveTo>
                <a:lnTo>
                  <a:pt x="550883" y="80887"/>
                </a:lnTo>
                <a:lnTo>
                  <a:pt x="621114" y="304702"/>
                </a:lnTo>
                <a:lnTo>
                  <a:pt x="619724" y="304702"/>
                </a:lnTo>
                <a:lnTo>
                  <a:pt x="619080" y="305488"/>
                </a:lnTo>
                <a:lnTo>
                  <a:pt x="575613" y="333759"/>
                </a:lnTo>
                <a:lnTo>
                  <a:pt x="575055" y="334544"/>
                </a:lnTo>
                <a:lnTo>
                  <a:pt x="574545" y="335330"/>
                </a:lnTo>
                <a:lnTo>
                  <a:pt x="603272" y="335330"/>
                </a:lnTo>
                <a:lnTo>
                  <a:pt x="621923" y="322765"/>
                </a:lnTo>
                <a:lnTo>
                  <a:pt x="638281" y="322765"/>
                </a:lnTo>
                <a:lnTo>
                  <a:pt x="638313" y="252086"/>
                </a:lnTo>
                <a:lnTo>
                  <a:pt x="621923" y="252086"/>
                </a:lnTo>
                <a:lnTo>
                  <a:pt x="568030" y="80887"/>
                </a:lnTo>
                <a:close/>
              </a:path>
              <a:path w="758825" h="510539">
                <a:moveTo>
                  <a:pt x="141796" y="16491"/>
                </a:moveTo>
                <a:lnTo>
                  <a:pt x="120381" y="16491"/>
                </a:lnTo>
                <a:lnTo>
                  <a:pt x="120381" y="329047"/>
                </a:lnTo>
                <a:lnTo>
                  <a:pt x="136809" y="329047"/>
                </a:lnTo>
                <a:lnTo>
                  <a:pt x="136809" y="326691"/>
                </a:lnTo>
                <a:lnTo>
                  <a:pt x="161529" y="326691"/>
                </a:lnTo>
                <a:lnTo>
                  <a:pt x="140508" y="307844"/>
                </a:lnTo>
                <a:lnTo>
                  <a:pt x="153857" y="265436"/>
                </a:lnTo>
                <a:lnTo>
                  <a:pt x="136809" y="265436"/>
                </a:lnTo>
                <a:lnTo>
                  <a:pt x="136809" y="32197"/>
                </a:lnTo>
                <a:lnTo>
                  <a:pt x="191657" y="32197"/>
                </a:lnTo>
                <a:lnTo>
                  <a:pt x="141796" y="16491"/>
                </a:lnTo>
                <a:close/>
              </a:path>
              <a:path w="758825" h="510539">
                <a:moveTo>
                  <a:pt x="758694" y="16491"/>
                </a:moveTo>
                <a:lnTo>
                  <a:pt x="742296" y="16491"/>
                </a:lnTo>
                <a:lnTo>
                  <a:pt x="742296" y="329047"/>
                </a:lnTo>
                <a:lnTo>
                  <a:pt x="758694" y="329047"/>
                </a:lnTo>
                <a:lnTo>
                  <a:pt x="758694" y="16491"/>
                </a:lnTo>
                <a:close/>
              </a:path>
              <a:path w="758825" h="510539">
                <a:moveTo>
                  <a:pt x="191657" y="32197"/>
                </a:moveTo>
                <a:lnTo>
                  <a:pt x="136809" y="32197"/>
                </a:lnTo>
                <a:lnTo>
                  <a:pt x="191782" y="49474"/>
                </a:lnTo>
                <a:lnTo>
                  <a:pt x="195001" y="50260"/>
                </a:lnTo>
                <a:lnTo>
                  <a:pt x="197507" y="52616"/>
                </a:lnTo>
                <a:lnTo>
                  <a:pt x="198959" y="55757"/>
                </a:lnTo>
                <a:lnTo>
                  <a:pt x="200444" y="58113"/>
                </a:lnTo>
                <a:lnTo>
                  <a:pt x="200828" y="62039"/>
                </a:lnTo>
                <a:lnTo>
                  <a:pt x="199792" y="65181"/>
                </a:lnTo>
                <a:lnTo>
                  <a:pt x="136809" y="265436"/>
                </a:lnTo>
                <a:lnTo>
                  <a:pt x="153857" y="265436"/>
                </a:lnTo>
                <a:lnTo>
                  <a:pt x="209970" y="87170"/>
                </a:lnTo>
                <a:lnTo>
                  <a:pt x="369012" y="87170"/>
                </a:lnTo>
                <a:lnTo>
                  <a:pt x="286483" y="77746"/>
                </a:lnTo>
                <a:lnTo>
                  <a:pt x="285870" y="76961"/>
                </a:lnTo>
                <a:lnTo>
                  <a:pt x="214956" y="71463"/>
                </a:lnTo>
                <a:lnTo>
                  <a:pt x="215412" y="69893"/>
                </a:lnTo>
                <a:lnTo>
                  <a:pt x="217768" y="62039"/>
                </a:lnTo>
                <a:lnTo>
                  <a:pt x="216833" y="54186"/>
                </a:lnTo>
                <a:lnTo>
                  <a:pt x="210040" y="41621"/>
                </a:lnTo>
                <a:lnTo>
                  <a:pt x="204174" y="36124"/>
                </a:lnTo>
                <a:lnTo>
                  <a:pt x="191657" y="32197"/>
                </a:lnTo>
                <a:close/>
              </a:path>
              <a:path w="758825" h="510539">
                <a:moveTo>
                  <a:pt x="638313" y="32197"/>
                </a:moveTo>
                <a:lnTo>
                  <a:pt x="621923" y="32197"/>
                </a:lnTo>
                <a:lnTo>
                  <a:pt x="621923" y="252086"/>
                </a:lnTo>
                <a:lnTo>
                  <a:pt x="638313" y="252086"/>
                </a:lnTo>
                <a:lnTo>
                  <a:pt x="638313" y="32197"/>
                </a:lnTo>
                <a:close/>
              </a:path>
              <a:path w="758825" h="510539">
                <a:moveTo>
                  <a:pt x="369012" y="87170"/>
                </a:moveTo>
                <a:lnTo>
                  <a:pt x="210127" y="87170"/>
                </a:lnTo>
                <a:lnTo>
                  <a:pt x="284465" y="93452"/>
                </a:lnTo>
                <a:lnTo>
                  <a:pt x="387577" y="106017"/>
                </a:lnTo>
                <a:lnTo>
                  <a:pt x="375404" y="110729"/>
                </a:lnTo>
                <a:lnTo>
                  <a:pt x="255832" y="159419"/>
                </a:lnTo>
                <a:lnTo>
                  <a:pt x="251607" y="161775"/>
                </a:lnTo>
                <a:lnTo>
                  <a:pt x="249644" y="166487"/>
                </a:lnTo>
                <a:lnTo>
                  <a:pt x="251356" y="170413"/>
                </a:lnTo>
                <a:lnTo>
                  <a:pt x="251638" y="171198"/>
                </a:lnTo>
                <a:lnTo>
                  <a:pt x="271089" y="204182"/>
                </a:lnTo>
                <a:lnTo>
                  <a:pt x="306001" y="220673"/>
                </a:lnTo>
                <a:lnTo>
                  <a:pt x="316006" y="220673"/>
                </a:lnTo>
                <a:lnTo>
                  <a:pt x="326134" y="218317"/>
                </a:lnTo>
                <a:lnTo>
                  <a:pt x="378757" y="204182"/>
                </a:lnTo>
                <a:lnTo>
                  <a:pt x="307471" y="204182"/>
                </a:lnTo>
                <a:lnTo>
                  <a:pt x="300542" y="202611"/>
                </a:lnTo>
                <a:lnTo>
                  <a:pt x="269936" y="171198"/>
                </a:lnTo>
                <a:lnTo>
                  <a:pt x="375334" y="128006"/>
                </a:lnTo>
                <a:lnTo>
                  <a:pt x="418487" y="112300"/>
                </a:lnTo>
                <a:lnTo>
                  <a:pt x="426607" y="109944"/>
                </a:lnTo>
                <a:lnTo>
                  <a:pt x="427345" y="109944"/>
                </a:lnTo>
                <a:lnTo>
                  <a:pt x="453757" y="102876"/>
                </a:lnTo>
                <a:lnTo>
                  <a:pt x="462928" y="100520"/>
                </a:lnTo>
                <a:lnTo>
                  <a:pt x="494592" y="93452"/>
                </a:lnTo>
                <a:lnTo>
                  <a:pt x="424031" y="93452"/>
                </a:lnTo>
                <a:lnTo>
                  <a:pt x="369012" y="87170"/>
                </a:lnTo>
                <a:close/>
              </a:path>
              <a:path w="758825" h="510539">
                <a:moveTo>
                  <a:pt x="426316" y="175125"/>
                </a:moveTo>
                <a:lnTo>
                  <a:pt x="321909" y="202611"/>
                </a:lnTo>
                <a:lnTo>
                  <a:pt x="314641" y="204182"/>
                </a:lnTo>
                <a:lnTo>
                  <a:pt x="378757" y="204182"/>
                </a:lnTo>
                <a:lnTo>
                  <a:pt x="422610" y="192402"/>
                </a:lnTo>
                <a:lnTo>
                  <a:pt x="444358" y="192402"/>
                </a:lnTo>
                <a:lnTo>
                  <a:pt x="431523" y="178266"/>
                </a:lnTo>
                <a:lnTo>
                  <a:pt x="429536" y="175910"/>
                </a:lnTo>
                <a:lnTo>
                  <a:pt x="426316" y="175125"/>
                </a:lnTo>
                <a:close/>
              </a:path>
              <a:path w="758825" h="510539">
                <a:moveTo>
                  <a:pt x="755011" y="0"/>
                </a:moveTo>
                <a:lnTo>
                  <a:pt x="625590" y="0"/>
                </a:lnTo>
                <a:lnTo>
                  <a:pt x="621923" y="3926"/>
                </a:lnTo>
                <a:lnTo>
                  <a:pt x="621923" y="14921"/>
                </a:lnTo>
                <a:lnTo>
                  <a:pt x="558257" y="35339"/>
                </a:lnTo>
                <a:lnTo>
                  <a:pt x="552360" y="40051"/>
                </a:lnTo>
                <a:lnTo>
                  <a:pt x="546077" y="52616"/>
                </a:lnTo>
                <a:lnTo>
                  <a:pt x="544954" y="58898"/>
                </a:lnTo>
                <a:lnTo>
                  <a:pt x="546179" y="65181"/>
                </a:lnTo>
                <a:lnTo>
                  <a:pt x="459417" y="84814"/>
                </a:lnTo>
                <a:lnTo>
                  <a:pt x="450202" y="87170"/>
                </a:lnTo>
                <a:lnTo>
                  <a:pt x="441265" y="88740"/>
                </a:lnTo>
                <a:lnTo>
                  <a:pt x="424031" y="93452"/>
                </a:lnTo>
                <a:lnTo>
                  <a:pt x="494592" y="93452"/>
                </a:lnTo>
                <a:lnTo>
                  <a:pt x="550883" y="80887"/>
                </a:lnTo>
                <a:lnTo>
                  <a:pt x="568030" y="80887"/>
                </a:lnTo>
                <a:lnTo>
                  <a:pt x="561603" y="60469"/>
                </a:lnTo>
                <a:lnTo>
                  <a:pt x="561995" y="57328"/>
                </a:lnTo>
                <a:lnTo>
                  <a:pt x="563440" y="54186"/>
                </a:lnTo>
                <a:lnTo>
                  <a:pt x="564885" y="51830"/>
                </a:lnTo>
                <a:lnTo>
                  <a:pt x="567398" y="49474"/>
                </a:lnTo>
                <a:lnTo>
                  <a:pt x="621923" y="32197"/>
                </a:lnTo>
                <a:lnTo>
                  <a:pt x="638313" y="32197"/>
                </a:lnTo>
                <a:lnTo>
                  <a:pt x="638281" y="21203"/>
                </a:lnTo>
                <a:lnTo>
                  <a:pt x="638281" y="16491"/>
                </a:lnTo>
                <a:lnTo>
                  <a:pt x="758694" y="16491"/>
                </a:lnTo>
                <a:lnTo>
                  <a:pt x="758694" y="3926"/>
                </a:lnTo>
                <a:lnTo>
                  <a:pt x="755011" y="0"/>
                </a:lnTo>
                <a:close/>
              </a:path>
            </a:pathLst>
          </a:custGeom>
          <a:solidFill>
            <a:srgbClr val="7F0040"/>
          </a:solid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56" name="object 52"/>
          <p:cNvSpPr/>
          <p:nvPr/>
        </p:nvSpPr>
        <p:spPr>
          <a:xfrm>
            <a:off x="1136774" y="4464546"/>
            <a:ext cx="652711" cy="402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57" name="object 53"/>
          <p:cNvSpPr/>
          <p:nvPr/>
        </p:nvSpPr>
        <p:spPr>
          <a:xfrm>
            <a:off x="2287166" y="5265149"/>
            <a:ext cx="350024" cy="349576"/>
          </a:xfrm>
          <a:custGeom>
            <a:avLst/>
            <a:gdLst/>
            <a:ahLst/>
            <a:cxnLst/>
            <a:rect l="l" t="t" r="r" b="b"/>
            <a:pathLst>
              <a:path w="496569" h="495934">
                <a:moveTo>
                  <a:pt x="260456" y="0"/>
                </a:moveTo>
                <a:lnTo>
                  <a:pt x="235748" y="0"/>
                </a:lnTo>
                <a:lnTo>
                  <a:pt x="223545" y="785"/>
                </a:lnTo>
                <a:lnTo>
                  <a:pt x="175983" y="10209"/>
                </a:lnTo>
                <a:lnTo>
                  <a:pt x="131174" y="29056"/>
                </a:lnTo>
                <a:lnTo>
                  <a:pt x="90737" y="55757"/>
                </a:lnTo>
                <a:lnTo>
                  <a:pt x="72668" y="72249"/>
                </a:lnTo>
                <a:lnTo>
                  <a:pt x="41711" y="109944"/>
                </a:lnTo>
                <a:lnTo>
                  <a:pt x="18796" y="153136"/>
                </a:lnTo>
                <a:lnTo>
                  <a:pt x="4715" y="199470"/>
                </a:lnTo>
                <a:lnTo>
                  <a:pt x="17" y="246589"/>
                </a:lnTo>
                <a:lnTo>
                  <a:pt x="0" y="248945"/>
                </a:lnTo>
                <a:lnTo>
                  <a:pt x="262" y="259154"/>
                </a:lnTo>
                <a:lnTo>
                  <a:pt x="7387" y="307844"/>
                </a:lnTo>
                <a:lnTo>
                  <a:pt x="23739" y="354177"/>
                </a:lnTo>
                <a:lnTo>
                  <a:pt x="48755" y="395799"/>
                </a:lnTo>
                <a:lnTo>
                  <a:pt x="81504" y="431924"/>
                </a:lnTo>
                <a:lnTo>
                  <a:pt x="120597" y="460980"/>
                </a:lnTo>
                <a:lnTo>
                  <a:pt x="175958" y="485325"/>
                </a:lnTo>
                <a:lnTo>
                  <a:pt x="223523" y="494749"/>
                </a:lnTo>
                <a:lnTo>
                  <a:pt x="235734" y="495534"/>
                </a:lnTo>
                <a:lnTo>
                  <a:pt x="260463" y="495534"/>
                </a:lnTo>
                <a:lnTo>
                  <a:pt x="308525" y="488466"/>
                </a:lnTo>
                <a:lnTo>
                  <a:pt x="324844" y="483754"/>
                </a:lnTo>
                <a:lnTo>
                  <a:pt x="248100" y="483754"/>
                </a:lnTo>
                <a:lnTo>
                  <a:pt x="224710" y="482184"/>
                </a:lnTo>
                <a:lnTo>
                  <a:pt x="179506" y="473545"/>
                </a:lnTo>
                <a:lnTo>
                  <a:pt x="137050" y="455483"/>
                </a:lnTo>
                <a:lnTo>
                  <a:pt x="98669" y="430353"/>
                </a:lnTo>
                <a:lnTo>
                  <a:pt x="79932" y="413076"/>
                </a:lnTo>
                <a:lnTo>
                  <a:pt x="88905" y="403652"/>
                </a:lnTo>
                <a:lnTo>
                  <a:pt x="71412" y="403652"/>
                </a:lnTo>
                <a:lnTo>
                  <a:pt x="66271" y="397370"/>
                </a:lnTo>
                <a:lnTo>
                  <a:pt x="61328" y="391872"/>
                </a:lnTo>
                <a:lnTo>
                  <a:pt x="56591" y="384805"/>
                </a:lnTo>
                <a:lnTo>
                  <a:pt x="35023" y="348680"/>
                </a:lnTo>
                <a:lnTo>
                  <a:pt x="19529" y="305488"/>
                </a:lnTo>
                <a:lnTo>
                  <a:pt x="12790" y="259939"/>
                </a:lnTo>
                <a:lnTo>
                  <a:pt x="12543" y="246589"/>
                </a:lnTo>
                <a:lnTo>
                  <a:pt x="12790" y="236380"/>
                </a:lnTo>
                <a:lnTo>
                  <a:pt x="19529" y="190046"/>
                </a:lnTo>
                <a:lnTo>
                  <a:pt x="35023" y="146854"/>
                </a:lnTo>
                <a:lnTo>
                  <a:pt x="58742" y="107588"/>
                </a:lnTo>
                <a:lnTo>
                  <a:pt x="81487" y="80887"/>
                </a:lnTo>
                <a:lnTo>
                  <a:pt x="89886" y="73034"/>
                </a:lnTo>
                <a:lnTo>
                  <a:pt x="98670" y="65966"/>
                </a:lnTo>
                <a:lnTo>
                  <a:pt x="107814" y="58113"/>
                </a:lnTo>
                <a:lnTo>
                  <a:pt x="147358" y="34553"/>
                </a:lnTo>
                <a:lnTo>
                  <a:pt x="190688" y="18847"/>
                </a:lnTo>
                <a:lnTo>
                  <a:pt x="236338" y="12565"/>
                </a:lnTo>
                <a:lnTo>
                  <a:pt x="326918" y="12565"/>
                </a:lnTo>
                <a:lnTo>
                  <a:pt x="320062" y="10209"/>
                </a:lnTo>
                <a:lnTo>
                  <a:pt x="308409" y="7067"/>
                </a:lnTo>
                <a:lnTo>
                  <a:pt x="284694" y="2355"/>
                </a:lnTo>
                <a:lnTo>
                  <a:pt x="272659" y="785"/>
                </a:lnTo>
                <a:lnTo>
                  <a:pt x="260456" y="0"/>
                </a:lnTo>
                <a:close/>
              </a:path>
              <a:path w="496569" h="495934">
                <a:moveTo>
                  <a:pt x="365233" y="239521"/>
                </a:moveTo>
                <a:lnTo>
                  <a:pt x="345676" y="239521"/>
                </a:lnTo>
                <a:lnTo>
                  <a:pt x="369321" y="259154"/>
                </a:lnTo>
                <a:lnTo>
                  <a:pt x="370397" y="259939"/>
                </a:lnTo>
                <a:lnTo>
                  <a:pt x="371772" y="259939"/>
                </a:lnTo>
                <a:lnTo>
                  <a:pt x="409750" y="260725"/>
                </a:lnTo>
                <a:lnTo>
                  <a:pt x="409113" y="274075"/>
                </a:lnTo>
                <a:lnTo>
                  <a:pt x="283942" y="300776"/>
                </a:lnTo>
                <a:lnTo>
                  <a:pt x="282034" y="301561"/>
                </a:lnTo>
                <a:lnTo>
                  <a:pt x="280345" y="303132"/>
                </a:lnTo>
                <a:lnTo>
                  <a:pt x="250582" y="373810"/>
                </a:lnTo>
                <a:lnTo>
                  <a:pt x="249192" y="376951"/>
                </a:lnTo>
                <a:lnTo>
                  <a:pt x="250644" y="380093"/>
                </a:lnTo>
                <a:lnTo>
                  <a:pt x="345079" y="421714"/>
                </a:lnTo>
                <a:lnTo>
                  <a:pt x="344451" y="462551"/>
                </a:lnTo>
                <a:lnTo>
                  <a:pt x="305552" y="476687"/>
                </a:lnTo>
                <a:lnTo>
                  <a:pt x="248100" y="483754"/>
                </a:lnTo>
                <a:lnTo>
                  <a:pt x="324844" y="483754"/>
                </a:lnTo>
                <a:lnTo>
                  <a:pt x="365028" y="466477"/>
                </a:lnTo>
                <a:lnTo>
                  <a:pt x="381289" y="457054"/>
                </a:lnTo>
                <a:lnTo>
                  <a:pt x="357016" y="457054"/>
                </a:lnTo>
                <a:lnTo>
                  <a:pt x="357605" y="417788"/>
                </a:lnTo>
                <a:lnTo>
                  <a:pt x="357628" y="415432"/>
                </a:lnTo>
                <a:lnTo>
                  <a:pt x="356081" y="413076"/>
                </a:lnTo>
                <a:lnTo>
                  <a:pt x="264427" y="373025"/>
                </a:lnTo>
                <a:lnTo>
                  <a:pt x="289753" y="312555"/>
                </a:lnTo>
                <a:lnTo>
                  <a:pt x="416433" y="285069"/>
                </a:lnTo>
                <a:lnTo>
                  <a:pt x="419401" y="284284"/>
                </a:lnTo>
                <a:lnTo>
                  <a:pt x="421412" y="281928"/>
                </a:lnTo>
                <a:lnTo>
                  <a:pt x="421364" y="278787"/>
                </a:lnTo>
                <a:lnTo>
                  <a:pt x="422511" y="254442"/>
                </a:lnTo>
                <a:lnTo>
                  <a:pt x="422692" y="251301"/>
                </a:lnTo>
                <a:lnTo>
                  <a:pt x="420014" y="248159"/>
                </a:lnTo>
                <a:lnTo>
                  <a:pt x="375573" y="248159"/>
                </a:lnTo>
                <a:lnTo>
                  <a:pt x="365233" y="239521"/>
                </a:lnTo>
                <a:close/>
              </a:path>
              <a:path w="496569" h="495934">
                <a:moveTo>
                  <a:pt x="444300" y="95808"/>
                </a:moveTo>
                <a:lnTo>
                  <a:pt x="356395" y="95808"/>
                </a:lnTo>
                <a:lnTo>
                  <a:pt x="431149" y="99735"/>
                </a:lnTo>
                <a:lnTo>
                  <a:pt x="435736" y="105232"/>
                </a:lnTo>
                <a:lnTo>
                  <a:pt x="440055" y="110729"/>
                </a:lnTo>
                <a:lnTo>
                  <a:pt x="444107" y="117012"/>
                </a:lnTo>
                <a:lnTo>
                  <a:pt x="450233" y="126435"/>
                </a:lnTo>
                <a:lnTo>
                  <a:pt x="469985" y="168057"/>
                </a:lnTo>
                <a:lnTo>
                  <a:pt x="481151" y="212820"/>
                </a:lnTo>
                <a:lnTo>
                  <a:pt x="483657" y="246589"/>
                </a:lnTo>
                <a:lnTo>
                  <a:pt x="483619" y="251301"/>
                </a:lnTo>
                <a:lnTo>
                  <a:pt x="479203" y="293708"/>
                </a:lnTo>
                <a:lnTo>
                  <a:pt x="465876" y="337686"/>
                </a:lnTo>
                <a:lnTo>
                  <a:pt x="444115" y="378522"/>
                </a:lnTo>
                <a:lnTo>
                  <a:pt x="414697" y="414647"/>
                </a:lnTo>
                <a:lnTo>
                  <a:pt x="378918" y="443703"/>
                </a:lnTo>
                <a:lnTo>
                  <a:pt x="373590" y="447630"/>
                </a:lnTo>
                <a:lnTo>
                  <a:pt x="368161" y="450771"/>
                </a:lnTo>
                <a:lnTo>
                  <a:pt x="357016" y="457054"/>
                </a:lnTo>
                <a:lnTo>
                  <a:pt x="381289" y="457054"/>
                </a:lnTo>
                <a:lnTo>
                  <a:pt x="414688" y="431924"/>
                </a:lnTo>
                <a:lnTo>
                  <a:pt x="423508" y="423285"/>
                </a:lnTo>
                <a:lnTo>
                  <a:pt x="454473" y="385590"/>
                </a:lnTo>
                <a:lnTo>
                  <a:pt x="477412" y="342397"/>
                </a:lnTo>
                <a:lnTo>
                  <a:pt x="491477" y="296064"/>
                </a:lnTo>
                <a:lnTo>
                  <a:pt x="496185" y="248945"/>
                </a:lnTo>
                <a:lnTo>
                  <a:pt x="496167" y="246589"/>
                </a:lnTo>
                <a:lnTo>
                  <a:pt x="491477" y="199470"/>
                </a:lnTo>
                <a:lnTo>
                  <a:pt x="477412" y="153136"/>
                </a:lnTo>
                <a:lnTo>
                  <a:pt x="454473" y="109944"/>
                </a:lnTo>
                <a:lnTo>
                  <a:pt x="447430" y="99735"/>
                </a:lnTo>
                <a:lnTo>
                  <a:pt x="444300" y="95808"/>
                </a:lnTo>
                <a:close/>
              </a:path>
              <a:path w="496569" h="495934">
                <a:moveTo>
                  <a:pt x="228640" y="47904"/>
                </a:moveTo>
                <a:lnTo>
                  <a:pt x="225224" y="48689"/>
                </a:lnTo>
                <a:lnTo>
                  <a:pt x="192877" y="51830"/>
                </a:lnTo>
                <a:lnTo>
                  <a:pt x="190152" y="52616"/>
                </a:lnTo>
                <a:lnTo>
                  <a:pt x="187811" y="54186"/>
                </a:lnTo>
                <a:lnTo>
                  <a:pt x="187277" y="57328"/>
                </a:lnTo>
                <a:lnTo>
                  <a:pt x="172615" y="132718"/>
                </a:lnTo>
                <a:lnTo>
                  <a:pt x="64006" y="159419"/>
                </a:lnTo>
                <a:lnTo>
                  <a:pt x="62059" y="160989"/>
                </a:lnTo>
                <a:lnTo>
                  <a:pt x="52823" y="232453"/>
                </a:lnTo>
                <a:lnTo>
                  <a:pt x="52478" y="234809"/>
                </a:lnTo>
                <a:lnTo>
                  <a:pt x="53499" y="237165"/>
                </a:lnTo>
                <a:lnTo>
                  <a:pt x="82320" y="256013"/>
                </a:lnTo>
                <a:lnTo>
                  <a:pt x="119756" y="352607"/>
                </a:lnTo>
                <a:lnTo>
                  <a:pt x="71412" y="403652"/>
                </a:lnTo>
                <a:lnTo>
                  <a:pt x="88905" y="403652"/>
                </a:lnTo>
                <a:lnTo>
                  <a:pt x="131528" y="358889"/>
                </a:lnTo>
                <a:lnTo>
                  <a:pt x="133287" y="356533"/>
                </a:lnTo>
                <a:lnTo>
                  <a:pt x="133679" y="354177"/>
                </a:lnTo>
                <a:lnTo>
                  <a:pt x="132729" y="351821"/>
                </a:lnTo>
                <a:lnTo>
                  <a:pt x="93228" y="249730"/>
                </a:lnTo>
                <a:lnTo>
                  <a:pt x="92733" y="248159"/>
                </a:lnTo>
                <a:lnTo>
                  <a:pt x="91869" y="247374"/>
                </a:lnTo>
                <a:lnTo>
                  <a:pt x="65687" y="230097"/>
                </a:lnTo>
                <a:lnTo>
                  <a:pt x="73532" y="169628"/>
                </a:lnTo>
                <a:lnTo>
                  <a:pt x="181906" y="143712"/>
                </a:lnTo>
                <a:lnTo>
                  <a:pt x="183665" y="141356"/>
                </a:lnTo>
                <a:lnTo>
                  <a:pt x="184105" y="139001"/>
                </a:lnTo>
                <a:lnTo>
                  <a:pt x="198672" y="63610"/>
                </a:lnTo>
                <a:lnTo>
                  <a:pt x="219255" y="62039"/>
                </a:lnTo>
                <a:lnTo>
                  <a:pt x="231738" y="62039"/>
                </a:lnTo>
                <a:lnTo>
                  <a:pt x="232127" y="54972"/>
                </a:lnTo>
                <a:lnTo>
                  <a:pt x="232158" y="54186"/>
                </a:lnTo>
                <a:lnTo>
                  <a:pt x="231742" y="50260"/>
                </a:lnTo>
                <a:lnTo>
                  <a:pt x="228640" y="47904"/>
                </a:lnTo>
                <a:close/>
              </a:path>
              <a:path w="496569" h="495934">
                <a:moveTo>
                  <a:pt x="349571" y="83243"/>
                </a:moveTo>
                <a:lnTo>
                  <a:pt x="344451" y="83243"/>
                </a:lnTo>
                <a:lnTo>
                  <a:pt x="342165" y="87170"/>
                </a:lnTo>
                <a:lnTo>
                  <a:pt x="342739" y="90311"/>
                </a:lnTo>
                <a:lnTo>
                  <a:pt x="348393" y="122509"/>
                </a:lnTo>
                <a:lnTo>
                  <a:pt x="313760" y="157848"/>
                </a:lnTo>
                <a:lnTo>
                  <a:pt x="312708" y="158633"/>
                </a:lnTo>
                <a:lnTo>
                  <a:pt x="312041" y="160204"/>
                </a:lnTo>
                <a:lnTo>
                  <a:pt x="310289" y="204967"/>
                </a:lnTo>
                <a:lnTo>
                  <a:pt x="275830" y="248159"/>
                </a:lnTo>
                <a:lnTo>
                  <a:pt x="275029" y="248945"/>
                </a:lnTo>
                <a:lnTo>
                  <a:pt x="274487" y="249730"/>
                </a:lnTo>
                <a:lnTo>
                  <a:pt x="274337" y="251301"/>
                </a:lnTo>
                <a:lnTo>
                  <a:pt x="273992" y="254442"/>
                </a:lnTo>
                <a:lnTo>
                  <a:pt x="276458" y="257583"/>
                </a:lnTo>
                <a:lnTo>
                  <a:pt x="326428" y="263081"/>
                </a:lnTo>
                <a:lnTo>
                  <a:pt x="328807" y="263866"/>
                </a:lnTo>
                <a:lnTo>
                  <a:pt x="331273" y="262295"/>
                </a:lnTo>
                <a:lnTo>
                  <a:pt x="338723" y="250515"/>
                </a:lnTo>
                <a:lnTo>
                  <a:pt x="324087" y="250515"/>
                </a:lnTo>
                <a:lnTo>
                  <a:pt x="292620" y="246589"/>
                </a:lnTo>
                <a:lnTo>
                  <a:pt x="322187" y="210464"/>
                </a:lnTo>
                <a:lnTo>
                  <a:pt x="322642" y="208894"/>
                </a:lnTo>
                <a:lnTo>
                  <a:pt x="322682" y="208108"/>
                </a:lnTo>
                <a:lnTo>
                  <a:pt x="324339" y="164916"/>
                </a:lnTo>
                <a:lnTo>
                  <a:pt x="361005" y="128006"/>
                </a:lnTo>
                <a:lnTo>
                  <a:pt x="361555" y="125650"/>
                </a:lnTo>
                <a:lnTo>
                  <a:pt x="361241" y="124079"/>
                </a:lnTo>
                <a:lnTo>
                  <a:pt x="356395" y="95808"/>
                </a:lnTo>
                <a:lnTo>
                  <a:pt x="444300" y="95808"/>
                </a:lnTo>
                <a:lnTo>
                  <a:pt x="439918" y="90311"/>
                </a:lnTo>
                <a:lnTo>
                  <a:pt x="437926" y="87955"/>
                </a:lnTo>
                <a:lnTo>
                  <a:pt x="355068" y="87955"/>
                </a:lnTo>
                <a:lnTo>
                  <a:pt x="349571" y="83243"/>
                </a:lnTo>
                <a:close/>
              </a:path>
              <a:path w="496569" h="495934">
                <a:moveTo>
                  <a:pt x="345495" y="223029"/>
                </a:moveTo>
                <a:lnTo>
                  <a:pt x="341553" y="223029"/>
                </a:lnTo>
                <a:lnTo>
                  <a:pt x="339142" y="226171"/>
                </a:lnTo>
                <a:lnTo>
                  <a:pt x="338945" y="226171"/>
                </a:lnTo>
                <a:lnTo>
                  <a:pt x="324087" y="250515"/>
                </a:lnTo>
                <a:lnTo>
                  <a:pt x="338723" y="250515"/>
                </a:lnTo>
                <a:lnTo>
                  <a:pt x="345676" y="239521"/>
                </a:lnTo>
                <a:lnTo>
                  <a:pt x="365233" y="239521"/>
                </a:lnTo>
                <a:lnTo>
                  <a:pt x="345495" y="223029"/>
                </a:lnTo>
                <a:close/>
              </a:path>
              <a:path w="496569" h="495934">
                <a:moveTo>
                  <a:pt x="231738" y="62039"/>
                </a:moveTo>
                <a:lnTo>
                  <a:pt x="219255" y="62039"/>
                </a:lnTo>
                <a:lnTo>
                  <a:pt x="217559" y="91882"/>
                </a:lnTo>
                <a:lnTo>
                  <a:pt x="220182" y="95023"/>
                </a:lnTo>
                <a:lnTo>
                  <a:pt x="224918" y="95808"/>
                </a:lnTo>
                <a:lnTo>
                  <a:pt x="226135" y="95023"/>
                </a:lnTo>
                <a:lnTo>
                  <a:pt x="227171" y="94237"/>
                </a:lnTo>
                <a:lnTo>
                  <a:pt x="258262" y="78531"/>
                </a:lnTo>
                <a:lnTo>
                  <a:pt x="230831" y="78531"/>
                </a:lnTo>
                <a:lnTo>
                  <a:pt x="231738" y="62039"/>
                </a:lnTo>
                <a:close/>
              </a:path>
              <a:path w="496569" h="495934">
                <a:moveTo>
                  <a:pt x="352397" y="83370"/>
                </a:moveTo>
                <a:lnTo>
                  <a:pt x="354589" y="85599"/>
                </a:lnTo>
                <a:lnTo>
                  <a:pt x="355068" y="87955"/>
                </a:lnTo>
                <a:lnTo>
                  <a:pt x="437926" y="87955"/>
                </a:lnTo>
                <a:lnTo>
                  <a:pt x="436598" y="86384"/>
                </a:lnTo>
                <a:lnTo>
                  <a:pt x="419755" y="86384"/>
                </a:lnTo>
                <a:lnTo>
                  <a:pt x="352397" y="83370"/>
                </a:lnTo>
                <a:close/>
              </a:path>
              <a:path w="496569" h="495934">
                <a:moveTo>
                  <a:pt x="326918" y="12565"/>
                </a:moveTo>
                <a:lnTo>
                  <a:pt x="264615" y="12565"/>
                </a:lnTo>
                <a:lnTo>
                  <a:pt x="279529" y="14135"/>
                </a:lnTo>
                <a:lnTo>
                  <a:pt x="286876" y="15706"/>
                </a:lnTo>
                <a:lnTo>
                  <a:pt x="337917" y="29842"/>
                </a:lnTo>
                <a:lnTo>
                  <a:pt x="378918" y="51830"/>
                </a:lnTo>
                <a:lnTo>
                  <a:pt x="397532" y="65966"/>
                </a:lnTo>
                <a:lnTo>
                  <a:pt x="406304" y="73034"/>
                </a:lnTo>
                <a:lnTo>
                  <a:pt x="414721" y="80887"/>
                </a:lnTo>
                <a:lnTo>
                  <a:pt x="416425" y="83243"/>
                </a:lnTo>
                <a:lnTo>
                  <a:pt x="419755" y="86384"/>
                </a:lnTo>
                <a:lnTo>
                  <a:pt x="436598" y="86384"/>
                </a:lnTo>
                <a:lnTo>
                  <a:pt x="431951" y="80887"/>
                </a:lnTo>
                <a:lnTo>
                  <a:pt x="423548" y="72249"/>
                </a:lnTo>
                <a:lnTo>
                  <a:pt x="414688" y="63610"/>
                </a:lnTo>
                <a:lnTo>
                  <a:pt x="375605" y="34553"/>
                </a:lnTo>
                <a:lnTo>
                  <a:pt x="331489" y="14135"/>
                </a:lnTo>
                <a:lnTo>
                  <a:pt x="326918" y="12565"/>
                </a:lnTo>
                <a:close/>
              </a:path>
              <a:path w="496569" h="495934">
                <a:moveTo>
                  <a:pt x="352272" y="83243"/>
                </a:moveTo>
                <a:lnTo>
                  <a:pt x="349571" y="83243"/>
                </a:lnTo>
                <a:lnTo>
                  <a:pt x="352397" y="83370"/>
                </a:lnTo>
                <a:close/>
              </a:path>
              <a:path w="496569" h="495934">
                <a:moveTo>
                  <a:pt x="264615" y="12565"/>
                </a:moveTo>
                <a:lnTo>
                  <a:pt x="252160" y="12565"/>
                </a:lnTo>
                <a:lnTo>
                  <a:pt x="247456" y="69893"/>
                </a:lnTo>
                <a:lnTo>
                  <a:pt x="230831" y="78531"/>
                </a:lnTo>
                <a:lnTo>
                  <a:pt x="258262" y="78531"/>
                </a:lnTo>
                <a:lnTo>
                  <a:pt x="259456" y="76175"/>
                </a:lnTo>
                <a:lnTo>
                  <a:pt x="259621" y="74605"/>
                </a:lnTo>
                <a:lnTo>
                  <a:pt x="264623" y="13350"/>
                </a:lnTo>
                <a:lnTo>
                  <a:pt x="264615" y="12565"/>
                </a:lnTo>
                <a:close/>
              </a:path>
            </a:pathLst>
          </a:custGeom>
          <a:solidFill>
            <a:srgbClr val="7F0040"/>
          </a:solid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sp>
        <p:nvSpPr>
          <p:cNvPr id="58" name="object 54"/>
          <p:cNvSpPr txBox="1"/>
          <p:nvPr/>
        </p:nvSpPr>
        <p:spPr>
          <a:xfrm>
            <a:off x="2217605" y="5203488"/>
            <a:ext cx="1628852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>
              <a:lnSpc>
                <a:spcPts val="3645"/>
              </a:lnSpc>
              <a:spcBef>
                <a:spcPts val="100"/>
              </a:spcBef>
            </a:pPr>
            <a:r>
              <a:rPr sz="2400" b="1" dirty="0">
                <a:solidFill>
                  <a:srgbClr val="993366"/>
                </a:solidFill>
                <a:latin typeface="+mj-lt"/>
                <a:cs typeface="HelveticaNeueLT Std"/>
              </a:rPr>
              <a:t>50+</a:t>
            </a:r>
            <a:endParaRPr sz="2400" dirty="0">
              <a:latin typeface="+mj-lt"/>
              <a:cs typeface="HelveticaNeueLT Std"/>
            </a:endParaRPr>
          </a:p>
          <a:p>
            <a:pPr marL="12700">
              <a:lnSpc>
                <a:spcPts val="2025"/>
              </a:lnSpc>
            </a:pP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nationalities</a:t>
            </a:r>
            <a:endParaRPr sz="1400" dirty="0">
              <a:solidFill>
                <a:schemeClr val="tx1">
                  <a:lumMod val="75000"/>
                </a:schemeClr>
              </a:solidFill>
              <a:latin typeface="+mj-lt"/>
              <a:cs typeface="HelveticaNeueLT Std Thin"/>
            </a:endParaRPr>
          </a:p>
        </p:txBody>
      </p:sp>
      <p:sp>
        <p:nvSpPr>
          <p:cNvPr id="65" name="object 61"/>
          <p:cNvSpPr txBox="1"/>
          <p:nvPr/>
        </p:nvSpPr>
        <p:spPr>
          <a:xfrm>
            <a:off x="5981120" y="4526825"/>
            <a:ext cx="2713554" cy="1161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645"/>
              </a:lnSpc>
              <a:spcBef>
                <a:spcPts val="100"/>
              </a:spcBef>
            </a:pPr>
            <a:r>
              <a:rPr sz="2400" b="1" dirty="0">
                <a:solidFill>
                  <a:srgbClr val="993366"/>
                </a:solidFill>
                <a:latin typeface="+mj-lt"/>
                <a:cs typeface="HelveticaNeueLT Std"/>
              </a:rPr>
              <a:t>The</a:t>
            </a:r>
            <a:r>
              <a:rPr sz="2400" b="1" spc="-95" dirty="0">
                <a:solidFill>
                  <a:srgbClr val="993366"/>
                </a:solidFill>
                <a:latin typeface="+mj-lt"/>
                <a:cs typeface="HelveticaNeueLT Std"/>
              </a:rPr>
              <a:t> </a:t>
            </a:r>
            <a:r>
              <a:rPr sz="2400" b="1" dirty="0">
                <a:solidFill>
                  <a:srgbClr val="993366"/>
                </a:solidFill>
                <a:latin typeface="+mj-lt"/>
                <a:cs typeface="HelveticaNeueLT Std"/>
              </a:rPr>
              <a:t>widest</a:t>
            </a:r>
            <a:endParaRPr sz="2400" dirty="0">
              <a:latin typeface="+mj-lt"/>
              <a:cs typeface="HelveticaNeueLT Std"/>
            </a:endParaRPr>
          </a:p>
          <a:p>
            <a:pPr algn="ctr">
              <a:lnSpc>
                <a:spcPts val="2025"/>
              </a:lnSpc>
            </a:pP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local provider network</a:t>
            </a:r>
            <a:r>
              <a:rPr sz="1400" b="0" spc="-9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 </a:t>
            </a: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and</a:t>
            </a:r>
            <a:endParaRPr sz="1400" dirty="0">
              <a:solidFill>
                <a:schemeClr val="tx1">
                  <a:lumMod val="75000"/>
                </a:schemeClr>
              </a:solidFill>
              <a:latin typeface="+mj-lt"/>
              <a:cs typeface="HelveticaNeueLT Std Thin"/>
            </a:endParaRPr>
          </a:p>
          <a:p>
            <a:pPr marL="173355" marR="165735" algn="ctr">
              <a:lnSpc>
                <a:spcPct val="100000"/>
              </a:lnSpc>
            </a:pP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expanding</a:t>
            </a:r>
            <a:r>
              <a:rPr sz="1400" b="0" spc="-9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 </a:t>
            </a:r>
            <a:r>
              <a:rPr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international  network</a:t>
            </a:r>
            <a:endParaRPr sz="1400" dirty="0">
              <a:solidFill>
                <a:schemeClr val="tx1">
                  <a:lumMod val="75000"/>
                </a:schemeClr>
              </a:solidFill>
              <a:latin typeface="+mj-lt"/>
              <a:cs typeface="HelveticaNeueLT Std Thin"/>
            </a:endParaRPr>
          </a:p>
        </p:txBody>
      </p:sp>
      <p:sp>
        <p:nvSpPr>
          <p:cNvPr id="66" name="object 62"/>
          <p:cNvSpPr/>
          <p:nvPr/>
        </p:nvSpPr>
        <p:spPr>
          <a:xfrm>
            <a:off x="7126077" y="4096724"/>
            <a:ext cx="423640" cy="423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+mj-l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429289" y="2134242"/>
            <a:ext cx="2664926" cy="2682502"/>
            <a:chOff x="3131210" y="2945086"/>
            <a:chExt cx="2664926" cy="2682502"/>
          </a:xfrm>
        </p:grpSpPr>
        <p:sp>
          <p:nvSpPr>
            <p:cNvPr id="89" name="Oval 88"/>
            <p:cNvSpPr/>
            <p:nvPr/>
          </p:nvSpPr>
          <p:spPr>
            <a:xfrm>
              <a:off x="3427586" y="3265140"/>
              <a:ext cx="2061468" cy="2061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270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3131210" y="2962662"/>
              <a:ext cx="2664926" cy="2664926"/>
              <a:chOff x="179512" y="2422508"/>
              <a:chExt cx="3272474" cy="3272474"/>
            </a:xfrm>
          </p:grpSpPr>
          <p:sp>
            <p:nvSpPr>
              <p:cNvPr id="95" name="Block Arc 94"/>
              <p:cNvSpPr/>
              <p:nvPr/>
            </p:nvSpPr>
            <p:spPr>
              <a:xfrm rot="3462215">
                <a:off x="179512" y="2422508"/>
                <a:ext cx="3272474" cy="3272474"/>
              </a:xfrm>
              <a:prstGeom prst="blockArc">
                <a:avLst>
                  <a:gd name="adj1" fmla="val 3893432"/>
                  <a:gd name="adj2" fmla="val 111420"/>
                  <a:gd name="adj3" fmla="val 11675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Block Arc 95"/>
              <p:cNvSpPr/>
              <p:nvPr/>
            </p:nvSpPr>
            <p:spPr>
              <a:xfrm rot="7417641">
                <a:off x="179512" y="2422508"/>
                <a:ext cx="3272474" cy="3272474"/>
              </a:xfrm>
              <a:prstGeom prst="blockArc">
                <a:avLst>
                  <a:gd name="adj1" fmla="val 17552563"/>
                  <a:gd name="adj2" fmla="val 65763"/>
                  <a:gd name="adj3" fmla="val 11644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Text Placeholder 20"/>
            <p:cNvSpPr txBox="1">
              <a:spLocks/>
            </p:cNvSpPr>
            <p:nvPr/>
          </p:nvSpPr>
          <p:spPr bwMode="auto">
            <a:xfrm>
              <a:off x="3205321" y="2945086"/>
              <a:ext cx="2554804" cy="253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ArchDown">
                <a:avLst>
                  <a:gd name="adj" fmla="val 7394"/>
                </a:avLst>
              </a:prstTxWarp>
            </a:bodyPr>
            <a:lstStyle>
              <a:lvl1pPr marL="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400" kern="1200">
                  <a:solidFill>
                    <a:srgbClr val="882345"/>
                  </a:solidFill>
                  <a:latin typeface="Verdana"/>
                  <a:ea typeface="Verdana" pitchFamily="34" charset="0"/>
                  <a:cs typeface="Verdana"/>
                </a:defRPr>
              </a:lvl1pPr>
              <a:lvl2pPr marL="45720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200" kern="1200">
                  <a:solidFill>
                    <a:srgbClr val="6C6F70"/>
                  </a:solidFill>
                  <a:latin typeface="Verdana" pitchFamily="34" charset="0"/>
                  <a:ea typeface="Verdana" pitchFamily="34" charset="0"/>
                  <a:cs typeface="+mn-cs"/>
                </a:defRPr>
              </a:lvl2pPr>
              <a:lvl3pPr marL="91440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000" kern="1200">
                  <a:solidFill>
                    <a:srgbClr val="6C6F70"/>
                  </a:solidFill>
                  <a:latin typeface="Verdana" pitchFamily="34" charset="0"/>
                  <a:ea typeface="Verdana" pitchFamily="34" charset="0"/>
                  <a:cs typeface="+mn-cs"/>
                </a:defRPr>
              </a:lvl3pPr>
              <a:lvl4pPr marL="137160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900" kern="1200">
                  <a:solidFill>
                    <a:srgbClr val="6C6F70"/>
                  </a:solidFill>
                  <a:latin typeface="Verdana" pitchFamily="34" charset="0"/>
                  <a:ea typeface="Verdana" pitchFamily="34" charset="0"/>
                  <a:cs typeface="+mn-cs"/>
                </a:defRPr>
              </a:lvl4pPr>
              <a:lvl5pPr marL="182880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900" kern="1200">
                  <a:solidFill>
                    <a:srgbClr val="6C6F70"/>
                  </a:solidFill>
                  <a:latin typeface="Verdana" pitchFamily="34" charset="0"/>
                  <a:ea typeface="Verdana" pitchFamily="34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+mn-lt"/>
                </a:rPr>
                <a:t>20% Munich Re</a:t>
              </a:r>
            </a:p>
          </p:txBody>
        </p:sp>
        <p:sp>
          <p:nvSpPr>
            <p:cNvPr id="92" name="Text Placeholder 20"/>
            <p:cNvSpPr txBox="1">
              <a:spLocks/>
            </p:cNvSpPr>
            <p:nvPr/>
          </p:nvSpPr>
          <p:spPr bwMode="auto">
            <a:xfrm rot="167459">
              <a:off x="3289843" y="3121665"/>
              <a:ext cx="2345439" cy="248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ArchUp">
                <a:avLst>
                  <a:gd name="adj" fmla="val 11467188"/>
                </a:avLst>
              </a:prstTxWarp>
            </a:bodyPr>
            <a:lstStyle>
              <a:lvl1pPr marL="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400" kern="1200">
                  <a:solidFill>
                    <a:srgbClr val="882345"/>
                  </a:solidFill>
                  <a:latin typeface="Verdana"/>
                  <a:ea typeface="Verdana" pitchFamily="34" charset="0"/>
                  <a:cs typeface="Verdana"/>
                </a:defRPr>
              </a:lvl1pPr>
              <a:lvl2pPr marL="45720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200" kern="1200">
                  <a:solidFill>
                    <a:srgbClr val="6C6F70"/>
                  </a:solidFill>
                  <a:latin typeface="Verdana" pitchFamily="34" charset="0"/>
                  <a:ea typeface="Verdana" pitchFamily="34" charset="0"/>
                  <a:cs typeface="+mn-cs"/>
                </a:defRPr>
              </a:lvl2pPr>
              <a:lvl3pPr marL="91440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000" kern="1200">
                  <a:solidFill>
                    <a:srgbClr val="6C6F70"/>
                  </a:solidFill>
                  <a:latin typeface="Verdana" pitchFamily="34" charset="0"/>
                  <a:ea typeface="Verdana" pitchFamily="34" charset="0"/>
                  <a:cs typeface="+mn-cs"/>
                </a:defRPr>
              </a:lvl3pPr>
              <a:lvl4pPr marL="137160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900" kern="1200">
                  <a:solidFill>
                    <a:srgbClr val="6C6F70"/>
                  </a:solidFill>
                  <a:latin typeface="Verdana" pitchFamily="34" charset="0"/>
                  <a:ea typeface="Verdana" pitchFamily="34" charset="0"/>
                  <a:cs typeface="+mn-cs"/>
                </a:defRPr>
              </a:lvl4pPr>
              <a:lvl5pPr marL="182880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900" kern="1200">
                  <a:solidFill>
                    <a:srgbClr val="6C6F70"/>
                  </a:solidFill>
                  <a:latin typeface="Verdana" pitchFamily="34" charset="0"/>
                  <a:ea typeface="Verdana" pitchFamily="34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+mn-lt"/>
                </a:rPr>
                <a:t>80% Abu Dhabi Government*</a:t>
              </a:r>
            </a:p>
          </p:txBody>
        </p:sp>
        <p:sp>
          <p:nvSpPr>
            <p:cNvPr id="93" name="Text Placeholder 20"/>
            <p:cNvSpPr txBox="1">
              <a:spLocks/>
            </p:cNvSpPr>
            <p:nvPr/>
          </p:nvSpPr>
          <p:spPr bwMode="auto">
            <a:xfrm>
              <a:off x="3421142" y="4554611"/>
              <a:ext cx="2088232" cy="47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400" kern="1200">
                  <a:solidFill>
                    <a:srgbClr val="882345"/>
                  </a:solidFill>
                  <a:latin typeface="Verdana"/>
                  <a:ea typeface="Verdana" pitchFamily="34" charset="0"/>
                  <a:cs typeface="Verdana"/>
                </a:defRPr>
              </a:lvl1pPr>
              <a:lvl2pPr marL="45720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200" kern="1200">
                  <a:solidFill>
                    <a:srgbClr val="6C6F70"/>
                  </a:solidFill>
                  <a:latin typeface="Verdana" pitchFamily="34" charset="0"/>
                  <a:ea typeface="Verdana" pitchFamily="34" charset="0"/>
                  <a:cs typeface="+mn-cs"/>
                </a:defRPr>
              </a:lvl2pPr>
              <a:lvl3pPr marL="91440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000" kern="1200">
                  <a:solidFill>
                    <a:srgbClr val="6C6F70"/>
                  </a:solidFill>
                  <a:latin typeface="Verdana" pitchFamily="34" charset="0"/>
                  <a:ea typeface="Verdana" pitchFamily="34" charset="0"/>
                  <a:cs typeface="+mn-cs"/>
                </a:defRPr>
              </a:lvl3pPr>
              <a:lvl4pPr marL="137160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900" kern="1200">
                  <a:solidFill>
                    <a:srgbClr val="6C6F70"/>
                  </a:solidFill>
                  <a:latin typeface="Verdana" pitchFamily="34" charset="0"/>
                  <a:ea typeface="Verdana" pitchFamily="34" charset="0"/>
                  <a:cs typeface="+mn-cs"/>
                </a:defRPr>
              </a:lvl4pPr>
              <a:lvl5pPr marL="1828800" indent="0" algn="l" defTabSz="4572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900" kern="1200">
                  <a:solidFill>
                    <a:srgbClr val="6C6F70"/>
                  </a:solidFill>
                  <a:latin typeface="Verdana" pitchFamily="34" charset="0"/>
                  <a:ea typeface="Verdana" pitchFamily="34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solidFill>
                    <a:schemeClr val="accent6"/>
                  </a:solidFill>
                  <a:latin typeface="+mn-lt"/>
                </a:rPr>
                <a:t>Launched in 2006</a:t>
              </a:r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49" y="3590300"/>
              <a:ext cx="1045194" cy="8456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10" y="4922200"/>
            <a:ext cx="37861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388988" y="6145310"/>
            <a:ext cx="368201" cy="444831"/>
            <a:chOff x="-3256148" y="2818174"/>
            <a:chExt cx="1250950" cy="1511299"/>
          </a:xfrm>
          <a:solidFill>
            <a:schemeClr val="tx2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-3256148" y="2818174"/>
              <a:ext cx="1250950" cy="1511299"/>
            </a:xfrm>
            <a:custGeom>
              <a:avLst/>
              <a:gdLst>
                <a:gd name="T0" fmla="*/ 218 w 332"/>
                <a:gd name="T1" fmla="*/ 273 h 400"/>
                <a:gd name="T2" fmla="*/ 243 w 332"/>
                <a:gd name="T3" fmla="*/ 293 h 400"/>
                <a:gd name="T4" fmla="*/ 244 w 332"/>
                <a:gd name="T5" fmla="*/ 362 h 400"/>
                <a:gd name="T6" fmla="*/ 231 w 332"/>
                <a:gd name="T7" fmla="*/ 397 h 400"/>
                <a:gd name="T8" fmla="*/ 74 w 332"/>
                <a:gd name="T9" fmla="*/ 385 h 400"/>
                <a:gd name="T10" fmla="*/ 85 w 332"/>
                <a:gd name="T11" fmla="*/ 361 h 400"/>
                <a:gd name="T12" fmla="*/ 98 w 332"/>
                <a:gd name="T13" fmla="*/ 275 h 400"/>
                <a:gd name="T14" fmla="*/ 127 w 332"/>
                <a:gd name="T15" fmla="*/ 260 h 400"/>
                <a:gd name="T16" fmla="*/ 136 w 332"/>
                <a:gd name="T17" fmla="*/ 240 h 400"/>
                <a:gd name="T18" fmla="*/ 128 w 332"/>
                <a:gd name="T19" fmla="*/ 213 h 400"/>
                <a:gd name="T20" fmla="*/ 86 w 332"/>
                <a:gd name="T21" fmla="*/ 172 h 400"/>
                <a:gd name="T22" fmla="*/ 1 w 332"/>
                <a:gd name="T23" fmla="*/ 64 h 400"/>
                <a:gd name="T24" fmla="*/ 51 w 332"/>
                <a:gd name="T25" fmla="*/ 16 h 400"/>
                <a:gd name="T26" fmla="*/ 258 w 332"/>
                <a:gd name="T27" fmla="*/ 0 h 400"/>
                <a:gd name="T28" fmla="*/ 295 w 332"/>
                <a:gd name="T29" fmla="*/ 19 h 400"/>
                <a:gd name="T30" fmla="*/ 278 w 332"/>
                <a:gd name="T31" fmla="*/ 151 h 400"/>
                <a:gd name="T32" fmla="*/ 235 w 332"/>
                <a:gd name="T33" fmla="*/ 177 h 400"/>
                <a:gd name="T34" fmla="*/ 197 w 332"/>
                <a:gd name="T35" fmla="*/ 221 h 400"/>
                <a:gd name="T36" fmla="*/ 191 w 332"/>
                <a:gd name="T37" fmla="*/ 256 h 400"/>
                <a:gd name="T38" fmla="*/ 65 w 332"/>
                <a:gd name="T39" fmla="*/ 16 h 400"/>
                <a:gd name="T40" fmla="*/ 130 w 332"/>
                <a:gd name="T41" fmla="*/ 200 h 400"/>
                <a:gd name="T42" fmla="*/ 188 w 332"/>
                <a:gd name="T43" fmla="*/ 204 h 400"/>
                <a:gd name="T44" fmla="*/ 224 w 332"/>
                <a:gd name="T45" fmla="*/ 169 h 400"/>
                <a:gd name="T46" fmla="*/ 265 w 332"/>
                <a:gd name="T47" fmla="*/ 13 h 400"/>
                <a:gd name="T48" fmla="*/ 98 w 332"/>
                <a:gd name="T49" fmla="*/ 361 h 400"/>
                <a:gd name="T50" fmla="*/ 230 w 332"/>
                <a:gd name="T51" fmla="*/ 288 h 400"/>
                <a:gd name="T52" fmla="*/ 98 w 332"/>
                <a:gd name="T53" fmla="*/ 361 h 400"/>
                <a:gd name="T54" fmla="*/ 52 w 332"/>
                <a:gd name="T55" fmla="*/ 30 h 400"/>
                <a:gd name="T56" fmla="*/ 17 w 332"/>
                <a:gd name="T57" fmla="*/ 86 h 400"/>
                <a:gd name="T58" fmla="*/ 277 w 332"/>
                <a:gd name="T59" fmla="*/ 30 h 400"/>
                <a:gd name="T60" fmla="*/ 249 w 332"/>
                <a:gd name="T61" fmla="*/ 154 h 400"/>
                <a:gd name="T62" fmla="*/ 315 w 332"/>
                <a:gd name="T63" fmla="*/ 64 h 400"/>
                <a:gd name="T64" fmla="*/ 241 w 332"/>
                <a:gd name="T65" fmla="*/ 375 h 400"/>
                <a:gd name="T66" fmla="*/ 87 w 332"/>
                <a:gd name="T67" fmla="*/ 384 h 400"/>
                <a:gd name="T68" fmla="*/ 241 w 332"/>
                <a:gd name="T69" fmla="*/ 375 h 400"/>
                <a:gd name="T70" fmla="*/ 150 w 332"/>
                <a:gd name="T71" fmla="*/ 217 h 400"/>
                <a:gd name="T72" fmla="*/ 149 w 332"/>
                <a:gd name="T73" fmla="*/ 232 h 400"/>
                <a:gd name="T74" fmla="*/ 185 w 332"/>
                <a:gd name="T75" fmla="*/ 225 h 400"/>
                <a:gd name="T76" fmla="*/ 164 w 332"/>
                <a:gd name="T77" fmla="*/ 217 h 400"/>
                <a:gd name="T78" fmla="*/ 129 w 332"/>
                <a:gd name="T79" fmla="*/ 274 h 400"/>
                <a:gd name="T80" fmla="*/ 149 w 332"/>
                <a:gd name="T81" fmla="*/ 253 h 400"/>
                <a:gd name="T82" fmla="*/ 179 w 332"/>
                <a:gd name="T83" fmla="*/ 244 h 400"/>
                <a:gd name="T84" fmla="*/ 149 w 332"/>
                <a:gd name="T85" fmla="*/ 25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2" h="400">
                  <a:moveTo>
                    <a:pt x="191" y="256"/>
                  </a:moveTo>
                  <a:cubicBezTo>
                    <a:pt x="203" y="259"/>
                    <a:pt x="212" y="264"/>
                    <a:pt x="218" y="273"/>
                  </a:cubicBezTo>
                  <a:cubicBezTo>
                    <a:pt x="219" y="275"/>
                    <a:pt x="223" y="275"/>
                    <a:pt x="225" y="275"/>
                  </a:cubicBezTo>
                  <a:cubicBezTo>
                    <a:pt x="244" y="275"/>
                    <a:pt x="243" y="274"/>
                    <a:pt x="243" y="293"/>
                  </a:cubicBezTo>
                  <a:cubicBezTo>
                    <a:pt x="243" y="315"/>
                    <a:pt x="243" y="337"/>
                    <a:pt x="243" y="360"/>
                  </a:cubicBezTo>
                  <a:cubicBezTo>
                    <a:pt x="243" y="360"/>
                    <a:pt x="244" y="361"/>
                    <a:pt x="244" y="362"/>
                  </a:cubicBezTo>
                  <a:cubicBezTo>
                    <a:pt x="253" y="361"/>
                    <a:pt x="254" y="367"/>
                    <a:pt x="254" y="375"/>
                  </a:cubicBezTo>
                  <a:cubicBezTo>
                    <a:pt x="254" y="400"/>
                    <a:pt x="256" y="397"/>
                    <a:pt x="231" y="397"/>
                  </a:cubicBezTo>
                  <a:cubicBezTo>
                    <a:pt x="183" y="397"/>
                    <a:pt x="135" y="397"/>
                    <a:pt x="86" y="397"/>
                  </a:cubicBezTo>
                  <a:cubicBezTo>
                    <a:pt x="75" y="397"/>
                    <a:pt x="74" y="397"/>
                    <a:pt x="74" y="385"/>
                  </a:cubicBezTo>
                  <a:cubicBezTo>
                    <a:pt x="74" y="381"/>
                    <a:pt x="74" y="378"/>
                    <a:pt x="74" y="374"/>
                  </a:cubicBezTo>
                  <a:cubicBezTo>
                    <a:pt x="74" y="364"/>
                    <a:pt x="75" y="363"/>
                    <a:pt x="85" y="361"/>
                  </a:cubicBezTo>
                  <a:cubicBezTo>
                    <a:pt x="85" y="337"/>
                    <a:pt x="85" y="312"/>
                    <a:pt x="85" y="288"/>
                  </a:cubicBezTo>
                  <a:cubicBezTo>
                    <a:pt x="85" y="275"/>
                    <a:pt x="85" y="274"/>
                    <a:pt x="98" y="275"/>
                  </a:cubicBezTo>
                  <a:cubicBezTo>
                    <a:pt x="105" y="275"/>
                    <a:pt x="111" y="274"/>
                    <a:pt x="115" y="268"/>
                  </a:cubicBezTo>
                  <a:cubicBezTo>
                    <a:pt x="118" y="264"/>
                    <a:pt x="123" y="262"/>
                    <a:pt x="127" y="260"/>
                  </a:cubicBezTo>
                  <a:cubicBezTo>
                    <a:pt x="130" y="258"/>
                    <a:pt x="135" y="257"/>
                    <a:pt x="136" y="255"/>
                  </a:cubicBezTo>
                  <a:cubicBezTo>
                    <a:pt x="137" y="250"/>
                    <a:pt x="136" y="245"/>
                    <a:pt x="136" y="240"/>
                  </a:cubicBezTo>
                  <a:cubicBezTo>
                    <a:pt x="135" y="233"/>
                    <a:pt x="133" y="226"/>
                    <a:pt x="131" y="219"/>
                  </a:cubicBezTo>
                  <a:cubicBezTo>
                    <a:pt x="131" y="217"/>
                    <a:pt x="129" y="215"/>
                    <a:pt x="128" y="213"/>
                  </a:cubicBezTo>
                  <a:cubicBezTo>
                    <a:pt x="114" y="204"/>
                    <a:pt x="104" y="192"/>
                    <a:pt x="95" y="179"/>
                  </a:cubicBezTo>
                  <a:cubicBezTo>
                    <a:pt x="93" y="176"/>
                    <a:pt x="89" y="173"/>
                    <a:pt x="86" y="172"/>
                  </a:cubicBezTo>
                  <a:cubicBezTo>
                    <a:pt x="52" y="156"/>
                    <a:pt x="23" y="133"/>
                    <a:pt x="8" y="97"/>
                  </a:cubicBezTo>
                  <a:cubicBezTo>
                    <a:pt x="4" y="87"/>
                    <a:pt x="2" y="75"/>
                    <a:pt x="1" y="64"/>
                  </a:cubicBezTo>
                  <a:cubicBezTo>
                    <a:pt x="0" y="39"/>
                    <a:pt x="20" y="18"/>
                    <a:pt x="46" y="16"/>
                  </a:cubicBezTo>
                  <a:cubicBezTo>
                    <a:pt x="48" y="16"/>
                    <a:pt x="50" y="16"/>
                    <a:pt x="51" y="16"/>
                  </a:cubicBezTo>
                  <a:cubicBezTo>
                    <a:pt x="54" y="2"/>
                    <a:pt x="55" y="0"/>
                    <a:pt x="69" y="0"/>
                  </a:cubicBezTo>
                  <a:cubicBezTo>
                    <a:pt x="132" y="0"/>
                    <a:pt x="195" y="0"/>
                    <a:pt x="258" y="0"/>
                  </a:cubicBezTo>
                  <a:cubicBezTo>
                    <a:pt x="274" y="0"/>
                    <a:pt x="275" y="1"/>
                    <a:pt x="277" y="16"/>
                  </a:cubicBezTo>
                  <a:cubicBezTo>
                    <a:pt x="283" y="17"/>
                    <a:pt x="289" y="17"/>
                    <a:pt x="295" y="19"/>
                  </a:cubicBezTo>
                  <a:cubicBezTo>
                    <a:pt x="320" y="28"/>
                    <a:pt x="332" y="51"/>
                    <a:pt x="326" y="80"/>
                  </a:cubicBezTo>
                  <a:cubicBezTo>
                    <a:pt x="320" y="110"/>
                    <a:pt x="301" y="133"/>
                    <a:pt x="278" y="151"/>
                  </a:cubicBezTo>
                  <a:cubicBezTo>
                    <a:pt x="266" y="159"/>
                    <a:pt x="253" y="165"/>
                    <a:pt x="241" y="172"/>
                  </a:cubicBezTo>
                  <a:cubicBezTo>
                    <a:pt x="239" y="173"/>
                    <a:pt x="236" y="175"/>
                    <a:pt x="235" y="177"/>
                  </a:cubicBezTo>
                  <a:cubicBezTo>
                    <a:pt x="225" y="192"/>
                    <a:pt x="214" y="204"/>
                    <a:pt x="200" y="214"/>
                  </a:cubicBezTo>
                  <a:cubicBezTo>
                    <a:pt x="198" y="215"/>
                    <a:pt x="198" y="219"/>
                    <a:pt x="197" y="221"/>
                  </a:cubicBezTo>
                  <a:cubicBezTo>
                    <a:pt x="196" y="226"/>
                    <a:pt x="196" y="231"/>
                    <a:pt x="195" y="236"/>
                  </a:cubicBezTo>
                  <a:cubicBezTo>
                    <a:pt x="194" y="242"/>
                    <a:pt x="192" y="249"/>
                    <a:pt x="191" y="256"/>
                  </a:cubicBezTo>
                  <a:close/>
                  <a:moveTo>
                    <a:pt x="65" y="13"/>
                  </a:moveTo>
                  <a:cubicBezTo>
                    <a:pt x="65" y="14"/>
                    <a:pt x="65" y="15"/>
                    <a:pt x="65" y="16"/>
                  </a:cubicBezTo>
                  <a:cubicBezTo>
                    <a:pt x="65" y="59"/>
                    <a:pt x="72" y="102"/>
                    <a:pt x="89" y="142"/>
                  </a:cubicBezTo>
                  <a:cubicBezTo>
                    <a:pt x="99" y="164"/>
                    <a:pt x="111" y="184"/>
                    <a:pt x="130" y="200"/>
                  </a:cubicBezTo>
                  <a:cubicBezTo>
                    <a:pt x="133" y="202"/>
                    <a:pt x="137" y="204"/>
                    <a:pt x="140" y="204"/>
                  </a:cubicBezTo>
                  <a:cubicBezTo>
                    <a:pt x="156" y="204"/>
                    <a:pt x="172" y="204"/>
                    <a:pt x="188" y="204"/>
                  </a:cubicBezTo>
                  <a:cubicBezTo>
                    <a:pt x="191" y="204"/>
                    <a:pt x="194" y="203"/>
                    <a:pt x="196" y="201"/>
                  </a:cubicBezTo>
                  <a:cubicBezTo>
                    <a:pt x="206" y="191"/>
                    <a:pt x="216" y="181"/>
                    <a:pt x="224" y="169"/>
                  </a:cubicBezTo>
                  <a:cubicBezTo>
                    <a:pt x="242" y="143"/>
                    <a:pt x="251" y="113"/>
                    <a:pt x="257" y="82"/>
                  </a:cubicBezTo>
                  <a:cubicBezTo>
                    <a:pt x="261" y="60"/>
                    <a:pt x="263" y="37"/>
                    <a:pt x="265" y="13"/>
                  </a:cubicBezTo>
                  <a:cubicBezTo>
                    <a:pt x="197" y="13"/>
                    <a:pt x="131" y="13"/>
                    <a:pt x="65" y="13"/>
                  </a:cubicBezTo>
                  <a:close/>
                  <a:moveTo>
                    <a:pt x="98" y="361"/>
                  </a:moveTo>
                  <a:cubicBezTo>
                    <a:pt x="143" y="361"/>
                    <a:pt x="186" y="361"/>
                    <a:pt x="230" y="361"/>
                  </a:cubicBezTo>
                  <a:cubicBezTo>
                    <a:pt x="230" y="336"/>
                    <a:pt x="230" y="312"/>
                    <a:pt x="230" y="288"/>
                  </a:cubicBezTo>
                  <a:cubicBezTo>
                    <a:pt x="186" y="288"/>
                    <a:pt x="142" y="288"/>
                    <a:pt x="98" y="288"/>
                  </a:cubicBezTo>
                  <a:cubicBezTo>
                    <a:pt x="98" y="312"/>
                    <a:pt x="98" y="337"/>
                    <a:pt x="98" y="361"/>
                  </a:cubicBezTo>
                  <a:close/>
                  <a:moveTo>
                    <a:pt x="80" y="154"/>
                  </a:moveTo>
                  <a:cubicBezTo>
                    <a:pt x="63" y="114"/>
                    <a:pt x="55" y="72"/>
                    <a:pt x="52" y="30"/>
                  </a:cubicBezTo>
                  <a:cubicBezTo>
                    <a:pt x="37" y="26"/>
                    <a:pt x="20" y="38"/>
                    <a:pt x="15" y="52"/>
                  </a:cubicBezTo>
                  <a:cubicBezTo>
                    <a:pt x="12" y="63"/>
                    <a:pt x="13" y="75"/>
                    <a:pt x="17" y="86"/>
                  </a:cubicBezTo>
                  <a:cubicBezTo>
                    <a:pt x="27" y="118"/>
                    <a:pt x="51" y="138"/>
                    <a:pt x="80" y="154"/>
                  </a:cubicBezTo>
                  <a:close/>
                  <a:moveTo>
                    <a:pt x="277" y="30"/>
                  </a:moveTo>
                  <a:cubicBezTo>
                    <a:pt x="274" y="51"/>
                    <a:pt x="272" y="72"/>
                    <a:pt x="267" y="93"/>
                  </a:cubicBezTo>
                  <a:cubicBezTo>
                    <a:pt x="262" y="114"/>
                    <a:pt x="255" y="134"/>
                    <a:pt x="249" y="154"/>
                  </a:cubicBezTo>
                  <a:cubicBezTo>
                    <a:pt x="268" y="145"/>
                    <a:pt x="292" y="124"/>
                    <a:pt x="304" y="104"/>
                  </a:cubicBezTo>
                  <a:cubicBezTo>
                    <a:pt x="311" y="92"/>
                    <a:pt x="315" y="78"/>
                    <a:pt x="315" y="64"/>
                  </a:cubicBezTo>
                  <a:cubicBezTo>
                    <a:pt x="315" y="43"/>
                    <a:pt x="296" y="26"/>
                    <a:pt x="277" y="30"/>
                  </a:cubicBezTo>
                  <a:close/>
                  <a:moveTo>
                    <a:pt x="241" y="375"/>
                  </a:moveTo>
                  <a:cubicBezTo>
                    <a:pt x="190" y="375"/>
                    <a:pt x="139" y="375"/>
                    <a:pt x="87" y="375"/>
                  </a:cubicBezTo>
                  <a:cubicBezTo>
                    <a:pt x="87" y="378"/>
                    <a:pt x="87" y="381"/>
                    <a:pt x="87" y="384"/>
                  </a:cubicBezTo>
                  <a:cubicBezTo>
                    <a:pt x="139" y="384"/>
                    <a:pt x="190" y="384"/>
                    <a:pt x="241" y="384"/>
                  </a:cubicBezTo>
                  <a:cubicBezTo>
                    <a:pt x="241" y="381"/>
                    <a:pt x="241" y="378"/>
                    <a:pt x="241" y="375"/>
                  </a:cubicBezTo>
                  <a:close/>
                  <a:moveTo>
                    <a:pt x="164" y="217"/>
                  </a:moveTo>
                  <a:cubicBezTo>
                    <a:pt x="159" y="217"/>
                    <a:pt x="154" y="218"/>
                    <a:pt x="150" y="217"/>
                  </a:cubicBezTo>
                  <a:cubicBezTo>
                    <a:pt x="144" y="217"/>
                    <a:pt x="144" y="221"/>
                    <a:pt x="144" y="225"/>
                  </a:cubicBezTo>
                  <a:cubicBezTo>
                    <a:pt x="144" y="229"/>
                    <a:pt x="144" y="232"/>
                    <a:pt x="149" y="232"/>
                  </a:cubicBezTo>
                  <a:cubicBezTo>
                    <a:pt x="159" y="231"/>
                    <a:pt x="168" y="231"/>
                    <a:pt x="177" y="232"/>
                  </a:cubicBezTo>
                  <a:cubicBezTo>
                    <a:pt x="182" y="232"/>
                    <a:pt x="185" y="230"/>
                    <a:pt x="185" y="225"/>
                  </a:cubicBezTo>
                  <a:cubicBezTo>
                    <a:pt x="185" y="220"/>
                    <a:pt x="183" y="217"/>
                    <a:pt x="177" y="217"/>
                  </a:cubicBezTo>
                  <a:cubicBezTo>
                    <a:pt x="173" y="218"/>
                    <a:pt x="169" y="217"/>
                    <a:pt x="164" y="217"/>
                  </a:cubicBezTo>
                  <a:close/>
                  <a:moveTo>
                    <a:pt x="199" y="274"/>
                  </a:moveTo>
                  <a:cubicBezTo>
                    <a:pt x="176" y="263"/>
                    <a:pt x="152" y="263"/>
                    <a:pt x="129" y="274"/>
                  </a:cubicBezTo>
                  <a:cubicBezTo>
                    <a:pt x="152" y="274"/>
                    <a:pt x="176" y="274"/>
                    <a:pt x="199" y="274"/>
                  </a:cubicBezTo>
                  <a:close/>
                  <a:moveTo>
                    <a:pt x="149" y="253"/>
                  </a:moveTo>
                  <a:cubicBezTo>
                    <a:pt x="160" y="253"/>
                    <a:pt x="169" y="253"/>
                    <a:pt x="179" y="253"/>
                  </a:cubicBezTo>
                  <a:cubicBezTo>
                    <a:pt x="179" y="250"/>
                    <a:pt x="179" y="247"/>
                    <a:pt x="179" y="244"/>
                  </a:cubicBezTo>
                  <a:cubicBezTo>
                    <a:pt x="169" y="244"/>
                    <a:pt x="159" y="244"/>
                    <a:pt x="149" y="244"/>
                  </a:cubicBezTo>
                  <a:cubicBezTo>
                    <a:pt x="149" y="247"/>
                    <a:pt x="149" y="250"/>
                    <a:pt x="149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-2559235" y="2919774"/>
              <a:ext cx="252413" cy="596900"/>
            </a:xfrm>
            <a:custGeom>
              <a:avLst/>
              <a:gdLst>
                <a:gd name="T0" fmla="*/ 67 w 67"/>
                <a:gd name="T1" fmla="*/ 1 h 158"/>
                <a:gd name="T2" fmla="*/ 7 w 67"/>
                <a:gd name="T3" fmla="*/ 158 h 158"/>
                <a:gd name="T4" fmla="*/ 0 w 67"/>
                <a:gd name="T5" fmla="*/ 148 h 158"/>
                <a:gd name="T6" fmla="*/ 54 w 67"/>
                <a:gd name="T7" fmla="*/ 1 h 158"/>
                <a:gd name="T8" fmla="*/ 57 w 67"/>
                <a:gd name="T9" fmla="*/ 0 h 158"/>
                <a:gd name="T10" fmla="*/ 67 w 67"/>
                <a:gd name="T11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8">
                  <a:moveTo>
                    <a:pt x="67" y="1"/>
                  </a:moveTo>
                  <a:cubicBezTo>
                    <a:pt x="61" y="59"/>
                    <a:pt x="52" y="115"/>
                    <a:pt x="7" y="158"/>
                  </a:cubicBezTo>
                  <a:cubicBezTo>
                    <a:pt x="4" y="154"/>
                    <a:pt x="2" y="151"/>
                    <a:pt x="0" y="148"/>
                  </a:cubicBezTo>
                  <a:cubicBezTo>
                    <a:pt x="41" y="107"/>
                    <a:pt x="48" y="54"/>
                    <a:pt x="54" y="1"/>
                  </a:cubicBezTo>
                  <a:cubicBezTo>
                    <a:pt x="55" y="1"/>
                    <a:pt x="56" y="0"/>
                    <a:pt x="57" y="0"/>
                  </a:cubicBezTo>
                  <a:cubicBezTo>
                    <a:pt x="59" y="1"/>
                    <a:pt x="62" y="1"/>
                    <a:pt x="6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-2841810" y="3948473"/>
              <a:ext cx="411163" cy="192087"/>
            </a:xfrm>
            <a:custGeom>
              <a:avLst/>
              <a:gdLst>
                <a:gd name="T0" fmla="*/ 54 w 109"/>
                <a:gd name="T1" fmla="*/ 51 h 51"/>
                <a:gd name="T2" fmla="*/ 9 w 109"/>
                <a:gd name="T3" fmla="*/ 51 h 51"/>
                <a:gd name="T4" fmla="*/ 0 w 109"/>
                <a:gd name="T5" fmla="*/ 42 h 51"/>
                <a:gd name="T6" fmla="*/ 0 w 109"/>
                <a:gd name="T7" fmla="*/ 9 h 51"/>
                <a:gd name="T8" fmla="*/ 8 w 109"/>
                <a:gd name="T9" fmla="*/ 0 h 51"/>
                <a:gd name="T10" fmla="*/ 100 w 109"/>
                <a:gd name="T11" fmla="*/ 0 h 51"/>
                <a:gd name="T12" fmla="*/ 109 w 109"/>
                <a:gd name="T13" fmla="*/ 8 h 51"/>
                <a:gd name="T14" fmla="*/ 109 w 109"/>
                <a:gd name="T15" fmla="*/ 43 h 51"/>
                <a:gd name="T16" fmla="*/ 100 w 109"/>
                <a:gd name="T17" fmla="*/ 51 h 51"/>
                <a:gd name="T18" fmla="*/ 54 w 109"/>
                <a:gd name="T19" fmla="*/ 51 h 51"/>
                <a:gd name="T20" fmla="*/ 13 w 109"/>
                <a:gd name="T21" fmla="*/ 13 h 51"/>
                <a:gd name="T22" fmla="*/ 13 w 109"/>
                <a:gd name="T23" fmla="*/ 38 h 51"/>
                <a:gd name="T24" fmla="*/ 96 w 109"/>
                <a:gd name="T25" fmla="*/ 38 h 51"/>
                <a:gd name="T26" fmla="*/ 96 w 109"/>
                <a:gd name="T27" fmla="*/ 13 h 51"/>
                <a:gd name="T28" fmla="*/ 13 w 109"/>
                <a:gd name="T2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51">
                  <a:moveTo>
                    <a:pt x="54" y="51"/>
                  </a:moveTo>
                  <a:cubicBezTo>
                    <a:pt x="39" y="51"/>
                    <a:pt x="24" y="50"/>
                    <a:pt x="9" y="51"/>
                  </a:cubicBezTo>
                  <a:cubicBezTo>
                    <a:pt x="3" y="51"/>
                    <a:pt x="0" y="48"/>
                    <a:pt x="0" y="42"/>
                  </a:cubicBezTo>
                  <a:cubicBezTo>
                    <a:pt x="0" y="31"/>
                    <a:pt x="0" y="20"/>
                    <a:pt x="0" y="9"/>
                  </a:cubicBezTo>
                  <a:cubicBezTo>
                    <a:pt x="0" y="3"/>
                    <a:pt x="2" y="0"/>
                    <a:pt x="8" y="0"/>
                  </a:cubicBezTo>
                  <a:cubicBezTo>
                    <a:pt x="39" y="1"/>
                    <a:pt x="70" y="1"/>
                    <a:pt x="100" y="0"/>
                  </a:cubicBezTo>
                  <a:cubicBezTo>
                    <a:pt x="106" y="0"/>
                    <a:pt x="109" y="3"/>
                    <a:pt x="109" y="8"/>
                  </a:cubicBezTo>
                  <a:cubicBezTo>
                    <a:pt x="108" y="20"/>
                    <a:pt x="108" y="31"/>
                    <a:pt x="109" y="43"/>
                  </a:cubicBezTo>
                  <a:cubicBezTo>
                    <a:pt x="109" y="48"/>
                    <a:pt x="106" y="51"/>
                    <a:pt x="100" y="51"/>
                  </a:cubicBezTo>
                  <a:cubicBezTo>
                    <a:pt x="85" y="51"/>
                    <a:pt x="69" y="51"/>
                    <a:pt x="54" y="51"/>
                  </a:cubicBezTo>
                  <a:close/>
                  <a:moveTo>
                    <a:pt x="13" y="13"/>
                  </a:moveTo>
                  <a:cubicBezTo>
                    <a:pt x="13" y="22"/>
                    <a:pt x="13" y="30"/>
                    <a:pt x="13" y="38"/>
                  </a:cubicBezTo>
                  <a:cubicBezTo>
                    <a:pt x="40" y="38"/>
                    <a:pt x="68" y="38"/>
                    <a:pt x="96" y="38"/>
                  </a:cubicBezTo>
                  <a:cubicBezTo>
                    <a:pt x="96" y="29"/>
                    <a:pt x="96" y="22"/>
                    <a:pt x="96" y="13"/>
                  </a:cubicBezTo>
                  <a:cubicBezTo>
                    <a:pt x="68" y="13"/>
                    <a:pt x="41" y="13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39861" y="1442131"/>
            <a:ext cx="676431" cy="678932"/>
            <a:chOff x="-1460685" y="2919774"/>
            <a:chExt cx="1287463" cy="1292224"/>
          </a:xfrm>
        </p:grpSpPr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-1460685" y="2919774"/>
              <a:ext cx="1287463" cy="1292224"/>
            </a:xfrm>
            <a:custGeom>
              <a:avLst/>
              <a:gdLst>
                <a:gd name="T0" fmla="*/ 330 w 342"/>
                <a:gd name="T1" fmla="*/ 125 h 342"/>
                <a:gd name="T2" fmla="*/ 342 w 342"/>
                <a:gd name="T3" fmla="*/ 293 h 342"/>
                <a:gd name="T4" fmla="*/ 277 w 342"/>
                <a:gd name="T5" fmla="*/ 337 h 342"/>
                <a:gd name="T6" fmla="*/ 179 w 342"/>
                <a:gd name="T7" fmla="*/ 336 h 342"/>
                <a:gd name="T8" fmla="*/ 1 w 342"/>
                <a:gd name="T9" fmla="*/ 305 h 342"/>
                <a:gd name="T10" fmla="*/ 10 w 342"/>
                <a:gd name="T11" fmla="*/ 222 h 342"/>
                <a:gd name="T12" fmla="*/ 1 w 342"/>
                <a:gd name="T13" fmla="*/ 140 h 342"/>
                <a:gd name="T14" fmla="*/ 1 w 342"/>
                <a:gd name="T15" fmla="*/ 86 h 342"/>
                <a:gd name="T16" fmla="*/ 29 w 342"/>
                <a:gd name="T17" fmla="*/ 0 h 342"/>
                <a:gd name="T18" fmla="*/ 342 w 342"/>
                <a:gd name="T19" fmla="*/ 30 h 342"/>
                <a:gd name="T20" fmla="*/ 322 w 342"/>
                <a:gd name="T21" fmla="*/ 119 h 342"/>
                <a:gd name="T22" fmla="*/ 31 w 342"/>
                <a:gd name="T23" fmla="*/ 12 h 342"/>
                <a:gd name="T24" fmla="*/ 12 w 342"/>
                <a:gd name="T25" fmla="*/ 88 h 342"/>
                <a:gd name="T26" fmla="*/ 174 w 342"/>
                <a:gd name="T27" fmla="*/ 108 h 342"/>
                <a:gd name="T28" fmla="*/ 249 w 342"/>
                <a:gd name="T29" fmla="*/ 103 h 342"/>
                <a:gd name="T30" fmla="*/ 331 w 342"/>
                <a:gd name="T31" fmla="*/ 91 h 342"/>
                <a:gd name="T32" fmla="*/ 312 w 342"/>
                <a:gd name="T33" fmla="*/ 12 h 342"/>
                <a:gd name="T34" fmla="*/ 243 w 342"/>
                <a:gd name="T35" fmla="*/ 176 h 342"/>
                <a:gd name="T36" fmla="*/ 324 w 342"/>
                <a:gd name="T37" fmla="*/ 155 h 342"/>
                <a:gd name="T38" fmla="*/ 298 w 342"/>
                <a:gd name="T39" fmla="*/ 123 h 342"/>
                <a:gd name="T40" fmla="*/ 145 w 342"/>
                <a:gd name="T41" fmla="*/ 134 h 342"/>
                <a:gd name="T42" fmla="*/ 162 w 342"/>
                <a:gd name="T43" fmla="*/ 165 h 342"/>
                <a:gd name="T44" fmla="*/ 147 w 342"/>
                <a:gd name="T45" fmla="*/ 325 h 342"/>
                <a:gd name="T46" fmla="*/ 126 w 342"/>
                <a:gd name="T47" fmla="*/ 296 h 342"/>
                <a:gd name="T48" fmla="*/ 126 w 342"/>
                <a:gd name="T49" fmla="*/ 228 h 342"/>
                <a:gd name="T50" fmla="*/ 31 w 342"/>
                <a:gd name="T51" fmla="*/ 228 h 342"/>
                <a:gd name="T52" fmla="*/ 12 w 342"/>
                <a:gd name="T53" fmla="*/ 306 h 342"/>
                <a:gd name="T54" fmla="*/ 140 w 342"/>
                <a:gd name="T55" fmla="*/ 325 h 342"/>
                <a:gd name="T56" fmla="*/ 126 w 342"/>
                <a:gd name="T57" fmla="*/ 217 h 342"/>
                <a:gd name="T58" fmla="*/ 142 w 342"/>
                <a:gd name="T59" fmla="*/ 122 h 342"/>
                <a:gd name="T60" fmla="*/ 137 w 342"/>
                <a:gd name="T61" fmla="*/ 120 h 342"/>
                <a:gd name="T62" fmla="*/ 12 w 342"/>
                <a:gd name="T63" fmla="*/ 138 h 342"/>
                <a:gd name="T64" fmla="*/ 31 w 342"/>
                <a:gd name="T65" fmla="*/ 217 h 342"/>
                <a:gd name="T66" fmla="*/ 126 w 342"/>
                <a:gd name="T67" fmla="*/ 217 h 342"/>
                <a:gd name="T68" fmla="*/ 234 w 342"/>
                <a:gd name="T69" fmla="*/ 187 h 342"/>
                <a:gd name="T70" fmla="*/ 137 w 342"/>
                <a:gd name="T71" fmla="*/ 192 h 342"/>
                <a:gd name="T72" fmla="*/ 170 w 342"/>
                <a:gd name="T73" fmla="*/ 218 h 342"/>
                <a:gd name="T74" fmla="*/ 320 w 342"/>
                <a:gd name="T75" fmla="*/ 209 h 342"/>
                <a:gd name="T76" fmla="*/ 330 w 342"/>
                <a:gd name="T77" fmla="*/ 165 h 342"/>
                <a:gd name="T78" fmla="*/ 137 w 342"/>
                <a:gd name="T79" fmla="*/ 295 h 342"/>
                <a:gd name="T80" fmla="*/ 171 w 342"/>
                <a:gd name="T81" fmla="*/ 321 h 342"/>
                <a:gd name="T82" fmla="*/ 318 w 342"/>
                <a:gd name="T83" fmla="*/ 313 h 342"/>
                <a:gd name="T84" fmla="*/ 330 w 342"/>
                <a:gd name="T85" fmla="*/ 270 h 342"/>
                <a:gd name="T86" fmla="*/ 137 w 342"/>
                <a:gd name="T87" fmla="*/ 218 h 342"/>
                <a:gd name="T88" fmla="*/ 145 w 342"/>
                <a:gd name="T89" fmla="*/ 258 h 342"/>
                <a:gd name="T90" fmla="*/ 280 w 342"/>
                <a:gd name="T91" fmla="*/ 274 h 342"/>
                <a:gd name="T92" fmla="*/ 330 w 342"/>
                <a:gd name="T93" fmla="*/ 249 h 342"/>
                <a:gd name="T94" fmla="*/ 137 w 342"/>
                <a:gd name="T95" fmla="*/ 21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2" h="342">
                  <a:moveTo>
                    <a:pt x="322" y="119"/>
                  </a:moveTo>
                  <a:cubicBezTo>
                    <a:pt x="325" y="122"/>
                    <a:pt x="328" y="123"/>
                    <a:pt x="330" y="125"/>
                  </a:cubicBezTo>
                  <a:cubicBezTo>
                    <a:pt x="338" y="131"/>
                    <a:pt x="342" y="138"/>
                    <a:pt x="342" y="149"/>
                  </a:cubicBezTo>
                  <a:cubicBezTo>
                    <a:pt x="342" y="197"/>
                    <a:pt x="342" y="245"/>
                    <a:pt x="342" y="293"/>
                  </a:cubicBezTo>
                  <a:cubicBezTo>
                    <a:pt x="342" y="307"/>
                    <a:pt x="336" y="315"/>
                    <a:pt x="326" y="321"/>
                  </a:cubicBezTo>
                  <a:cubicBezTo>
                    <a:pt x="311" y="330"/>
                    <a:pt x="294" y="335"/>
                    <a:pt x="277" y="337"/>
                  </a:cubicBezTo>
                  <a:cubicBezTo>
                    <a:pt x="247" y="341"/>
                    <a:pt x="217" y="342"/>
                    <a:pt x="186" y="336"/>
                  </a:cubicBezTo>
                  <a:cubicBezTo>
                    <a:pt x="184" y="336"/>
                    <a:pt x="182" y="336"/>
                    <a:pt x="179" y="336"/>
                  </a:cubicBezTo>
                  <a:cubicBezTo>
                    <a:pt x="130" y="336"/>
                    <a:pt x="81" y="336"/>
                    <a:pt x="32" y="336"/>
                  </a:cubicBezTo>
                  <a:cubicBezTo>
                    <a:pt x="11" y="336"/>
                    <a:pt x="1" y="326"/>
                    <a:pt x="1" y="305"/>
                  </a:cubicBezTo>
                  <a:cubicBezTo>
                    <a:pt x="1" y="287"/>
                    <a:pt x="1" y="268"/>
                    <a:pt x="1" y="250"/>
                  </a:cubicBezTo>
                  <a:cubicBezTo>
                    <a:pt x="1" y="235"/>
                    <a:pt x="1" y="234"/>
                    <a:pt x="10" y="222"/>
                  </a:cubicBezTo>
                  <a:cubicBezTo>
                    <a:pt x="1" y="214"/>
                    <a:pt x="0" y="204"/>
                    <a:pt x="1" y="193"/>
                  </a:cubicBezTo>
                  <a:cubicBezTo>
                    <a:pt x="1" y="175"/>
                    <a:pt x="1" y="158"/>
                    <a:pt x="1" y="140"/>
                  </a:cubicBezTo>
                  <a:cubicBezTo>
                    <a:pt x="0" y="130"/>
                    <a:pt x="2" y="121"/>
                    <a:pt x="11" y="114"/>
                  </a:cubicBezTo>
                  <a:cubicBezTo>
                    <a:pt x="2" y="107"/>
                    <a:pt x="0" y="97"/>
                    <a:pt x="1" y="86"/>
                  </a:cubicBezTo>
                  <a:cubicBezTo>
                    <a:pt x="1" y="67"/>
                    <a:pt x="1" y="48"/>
                    <a:pt x="1" y="28"/>
                  </a:cubicBezTo>
                  <a:cubicBezTo>
                    <a:pt x="1" y="11"/>
                    <a:pt x="12" y="0"/>
                    <a:pt x="29" y="0"/>
                  </a:cubicBezTo>
                  <a:cubicBezTo>
                    <a:pt x="123" y="0"/>
                    <a:pt x="218" y="0"/>
                    <a:pt x="312" y="0"/>
                  </a:cubicBezTo>
                  <a:cubicBezTo>
                    <a:pt x="332" y="0"/>
                    <a:pt x="342" y="11"/>
                    <a:pt x="342" y="30"/>
                  </a:cubicBezTo>
                  <a:cubicBezTo>
                    <a:pt x="342" y="50"/>
                    <a:pt x="342" y="70"/>
                    <a:pt x="342" y="90"/>
                  </a:cubicBezTo>
                  <a:cubicBezTo>
                    <a:pt x="342" y="104"/>
                    <a:pt x="337" y="114"/>
                    <a:pt x="322" y="119"/>
                  </a:cubicBezTo>
                  <a:close/>
                  <a:moveTo>
                    <a:pt x="172" y="12"/>
                  </a:moveTo>
                  <a:cubicBezTo>
                    <a:pt x="125" y="12"/>
                    <a:pt x="78" y="12"/>
                    <a:pt x="31" y="12"/>
                  </a:cubicBezTo>
                  <a:cubicBezTo>
                    <a:pt x="17" y="12"/>
                    <a:pt x="12" y="17"/>
                    <a:pt x="12" y="31"/>
                  </a:cubicBezTo>
                  <a:cubicBezTo>
                    <a:pt x="12" y="50"/>
                    <a:pt x="12" y="69"/>
                    <a:pt x="12" y="88"/>
                  </a:cubicBezTo>
                  <a:cubicBezTo>
                    <a:pt x="12" y="104"/>
                    <a:pt x="17" y="108"/>
                    <a:pt x="32" y="108"/>
                  </a:cubicBezTo>
                  <a:cubicBezTo>
                    <a:pt x="79" y="108"/>
                    <a:pt x="127" y="108"/>
                    <a:pt x="174" y="108"/>
                  </a:cubicBezTo>
                  <a:cubicBezTo>
                    <a:pt x="177" y="108"/>
                    <a:pt x="181" y="108"/>
                    <a:pt x="184" y="107"/>
                  </a:cubicBezTo>
                  <a:cubicBezTo>
                    <a:pt x="205" y="103"/>
                    <a:pt x="227" y="102"/>
                    <a:pt x="249" y="103"/>
                  </a:cubicBezTo>
                  <a:cubicBezTo>
                    <a:pt x="270" y="105"/>
                    <a:pt x="291" y="107"/>
                    <a:pt x="313" y="108"/>
                  </a:cubicBezTo>
                  <a:cubicBezTo>
                    <a:pt x="325" y="109"/>
                    <a:pt x="331" y="103"/>
                    <a:pt x="331" y="91"/>
                  </a:cubicBezTo>
                  <a:cubicBezTo>
                    <a:pt x="331" y="71"/>
                    <a:pt x="331" y="51"/>
                    <a:pt x="331" y="31"/>
                  </a:cubicBezTo>
                  <a:cubicBezTo>
                    <a:pt x="331" y="17"/>
                    <a:pt x="325" y="12"/>
                    <a:pt x="312" y="12"/>
                  </a:cubicBezTo>
                  <a:cubicBezTo>
                    <a:pt x="265" y="12"/>
                    <a:pt x="218" y="12"/>
                    <a:pt x="172" y="12"/>
                  </a:cubicBezTo>
                  <a:close/>
                  <a:moveTo>
                    <a:pt x="243" y="176"/>
                  </a:moveTo>
                  <a:cubicBezTo>
                    <a:pt x="252" y="174"/>
                    <a:pt x="269" y="173"/>
                    <a:pt x="285" y="170"/>
                  </a:cubicBezTo>
                  <a:cubicBezTo>
                    <a:pt x="299" y="168"/>
                    <a:pt x="313" y="164"/>
                    <a:pt x="324" y="155"/>
                  </a:cubicBezTo>
                  <a:cubicBezTo>
                    <a:pt x="333" y="148"/>
                    <a:pt x="333" y="141"/>
                    <a:pt x="324" y="135"/>
                  </a:cubicBezTo>
                  <a:cubicBezTo>
                    <a:pt x="316" y="130"/>
                    <a:pt x="307" y="125"/>
                    <a:pt x="298" y="123"/>
                  </a:cubicBezTo>
                  <a:cubicBezTo>
                    <a:pt x="256" y="111"/>
                    <a:pt x="214" y="111"/>
                    <a:pt x="172" y="122"/>
                  </a:cubicBezTo>
                  <a:cubicBezTo>
                    <a:pt x="163" y="125"/>
                    <a:pt x="153" y="129"/>
                    <a:pt x="145" y="134"/>
                  </a:cubicBezTo>
                  <a:cubicBezTo>
                    <a:pt x="135" y="140"/>
                    <a:pt x="135" y="149"/>
                    <a:pt x="145" y="156"/>
                  </a:cubicBezTo>
                  <a:cubicBezTo>
                    <a:pt x="150" y="159"/>
                    <a:pt x="156" y="162"/>
                    <a:pt x="162" y="165"/>
                  </a:cubicBezTo>
                  <a:cubicBezTo>
                    <a:pt x="186" y="173"/>
                    <a:pt x="210" y="175"/>
                    <a:pt x="243" y="176"/>
                  </a:cubicBezTo>
                  <a:close/>
                  <a:moveTo>
                    <a:pt x="147" y="325"/>
                  </a:moveTo>
                  <a:cubicBezTo>
                    <a:pt x="142" y="321"/>
                    <a:pt x="138" y="319"/>
                    <a:pt x="135" y="316"/>
                  </a:cubicBezTo>
                  <a:cubicBezTo>
                    <a:pt x="129" y="311"/>
                    <a:pt x="125" y="304"/>
                    <a:pt x="126" y="296"/>
                  </a:cubicBezTo>
                  <a:cubicBezTo>
                    <a:pt x="126" y="279"/>
                    <a:pt x="126" y="263"/>
                    <a:pt x="126" y="246"/>
                  </a:cubicBezTo>
                  <a:cubicBezTo>
                    <a:pt x="126" y="240"/>
                    <a:pt x="126" y="235"/>
                    <a:pt x="126" y="228"/>
                  </a:cubicBezTo>
                  <a:cubicBezTo>
                    <a:pt x="123" y="228"/>
                    <a:pt x="120" y="228"/>
                    <a:pt x="118" y="228"/>
                  </a:cubicBezTo>
                  <a:cubicBezTo>
                    <a:pt x="89" y="228"/>
                    <a:pt x="60" y="228"/>
                    <a:pt x="31" y="228"/>
                  </a:cubicBezTo>
                  <a:cubicBezTo>
                    <a:pt x="17" y="228"/>
                    <a:pt x="12" y="233"/>
                    <a:pt x="12" y="246"/>
                  </a:cubicBezTo>
                  <a:cubicBezTo>
                    <a:pt x="12" y="266"/>
                    <a:pt x="12" y="286"/>
                    <a:pt x="12" y="306"/>
                  </a:cubicBezTo>
                  <a:cubicBezTo>
                    <a:pt x="12" y="320"/>
                    <a:pt x="17" y="325"/>
                    <a:pt x="32" y="325"/>
                  </a:cubicBezTo>
                  <a:cubicBezTo>
                    <a:pt x="68" y="325"/>
                    <a:pt x="104" y="325"/>
                    <a:pt x="140" y="325"/>
                  </a:cubicBezTo>
                  <a:cubicBezTo>
                    <a:pt x="142" y="325"/>
                    <a:pt x="144" y="325"/>
                    <a:pt x="147" y="325"/>
                  </a:cubicBezTo>
                  <a:close/>
                  <a:moveTo>
                    <a:pt x="126" y="217"/>
                  </a:moveTo>
                  <a:cubicBezTo>
                    <a:pt x="126" y="195"/>
                    <a:pt x="127" y="175"/>
                    <a:pt x="126" y="155"/>
                  </a:cubicBezTo>
                  <a:cubicBezTo>
                    <a:pt x="125" y="140"/>
                    <a:pt x="130" y="129"/>
                    <a:pt x="142" y="122"/>
                  </a:cubicBezTo>
                  <a:cubicBezTo>
                    <a:pt x="143" y="121"/>
                    <a:pt x="143" y="121"/>
                    <a:pt x="143" y="120"/>
                  </a:cubicBezTo>
                  <a:cubicBezTo>
                    <a:pt x="141" y="120"/>
                    <a:pt x="139" y="120"/>
                    <a:pt x="137" y="120"/>
                  </a:cubicBezTo>
                  <a:cubicBezTo>
                    <a:pt x="101" y="120"/>
                    <a:pt x="66" y="120"/>
                    <a:pt x="30" y="120"/>
                  </a:cubicBezTo>
                  <a:cubicBezTo>
                    <a:pt x="17" y="120"/>
                    <a:pt x="12" y="125"/>
                    <a:pt x="12" y="138"/>
                  </a:cubicBezTo>
                  <a:cubicBezTo>
                    <a:pt x="12" y="158"/>
                    <a:pt x="12" y="178"/>
                    <a:pt x="12" y="197"/>
                  </a:cubicBezTo>
                  <a:cubicBezTo>
                    <a:pt x="12" y="212"/>
                    <a:pt x="17" y="217"/>
                    <a:pt x="31" y="217"/>
                  </a:cubicBezTo>
                  <a:cubicBezTo>
                    <a:pt x="61" y="217"/>
                    <a:pt x="90" y="217"/>
                    <a:pt x="119" y="217"/>
                  </a:cubicBezTo>
                  <a:cubicBezTo>
                    <a:pt x="121" y="217"/>
                    <a:pt x="123" y="217"/>
                    <a:pt x="126" y="217"/>
                  </a:cubicBezTo>
                  <a:close/>
                  <a:moveTo>
                    <a:pt x="330" y="165"/>
                  </a:moveTo>
                  <a:cubicBezTo>
                    <a:pt x="300" y="183"/>
                    <a:pt x="267" y="187"/>
                    <a:pt x="234" y="187"/>
                  </a:cubicBezTo>
                  <a:cubicBezTo>
                    <a:pt x="201" y="187"/>
                    <a:pt x="168" y="183"/>
                    <a:pt x="137" y="165"/>
                  </a:cubicBezTo>
                  <a:cubicBezTo>
                    <a:pt x="137" y="175"/>
                    <a:pt x="137" y="183"/>
                    <a:pt x="137" y="192"/>
                  </a:cubicBezTo>
                  <a:cubicBezTo>
                    <a:pt x="137" y="199"/>
                    <a:pt x="140" y="205"/>
                    <a:pt x="146" y="208"/>
                  </a:cubicBezTo>
                  <a:cubicBezTo>
                    <a:pt x="154" y="212"/>
                    <a:pt x="161" y="216"/>
                    <a:pt x="170" y="218"/>
                  </a:cubicBezTo>
                  <a:cubicBezTo>
                    <a:pt x="209" y="229"/>
                    <a:pt x="249" y="229"/>
                    <a:pt x="289" y="220"/>
                  </a:cubicBezTo>
                  <a:cubicBezTo>
                    <a:pt x="300" y="218"/>
                    <a:pt x="310" y="213"/>
                    <a:pt x="320" y="209"/>
                  </a:cubicBezTo>
                  <a:cubicBezTo>
                    <a:pt x="325" y="207"/>
                    <a:pt x="330" y="203"/>
                    <a:pt x="330" y="196"/>
                  </a:cubicBezTo>
                  <a:cubicBezTo>
                    <a:pt x="331" y="186"/>
                    <a:pt x="330" y="176"/>
                    <a:pt x="330" y="165"/>
                  </a:cubicBezTo>
                  <a:close/>
                  <a:moveTo>
                    <a:pt x="137" y="269"/>
                  </a:moveTo>
                  <a:cubicBezTo>
                    <a:pt x="137" y="277"/>
                    <a:pt x="138" y="286"/>
                    <a:pt x="137" y="295"/>
                  </a:cubicBezTo>
                  <a:cubicBezTo>
                    <a:pt x="137" y="301"/>
                    <a:pt x="139" y="306"/>
                    <a:pt x="145" y="309"/>
                  </a:cubicBezTo>
                  <a:cubicBezTo>
                    <a:pt x="153" y="313"/>
                    <a:pt x="162" y="318"/>
                    <a:pt x="171" y="321"/>
                  </a:cubicBezTo>
                  <a:cubicBezTo>
                    <a:pt x="202" y="330"/>
                    <a:pt x="233" y="331"/>
                    <a:pt x="265" y="327"/>
                  </a:cubicBezTo>
                  <a:cubicBezTo>
                    <a:pt x="283" y="325"/>
                    <a:pt x="301" y="322"/>
                    <a:pt x="318" y="313"/>
                  </a:cubicBezTo>
                  <a:cubicBezTo>
                    <a:pt x="323" y="310"/>
                    <a:pt x="329" y="306"/>
                    <a:pt x="330" y="301"/>
                  </a:cubicBezTo>
                  <a:cubicBezTo>
                    <a:pt x="331" y="290"/>
                    <a:pt x="330" y="279"/>
                    <a:pt x="330" y="270"/>
                  </a:cubicBezTo>
                  <a:cubicBezTo>
                    <a:pt x="266" y="296"/>
                    <a:pt x="202" y="297"/>
                    <a:pt x="137" y="269"/>
                  </a:cubicBezTo>
                  <a:close/>
                  <a:moveTo>
                    <a:pt x="137" y="218"/>
                  </a:moveTo>
                  <a:cubicBezTo>
                    <a:pt x="137" y="226"/>
                    <a:pt x="137" y="235"/>
                    <a:pt x="137" y="244"/>
                  </a:cubicBezTo>
                  <a:cubicBezTo>
                    <a:pt x="137" y="250"/>
                    <a:pt x="140" y="255"/>
                    <a:pt x="145" y="258"/>
                  </a:cubicBezTo>
                  <a:cubicBezTo>
                    <a:pt x="153" y="262"/>
                    <a:pt x="161" y="266"/>
                    <a:pt x="169" y="269"/>
                  </a:cubicBezTo>
                  <a:cubicBezTo>
                    <a:pt x="206" y="280"/>
                    <a:pt x="243" y="281"/>
                    <a:pt x="280" y="274"/>
                  </a:cubicBezTo>
                  <a:cubicBezTo>
                    <a:pt x="293" y="271"/>
                    <a:pt x="306" y="266"/>
                    <a:pt x="318" y="261"/>
                  </a:cubicBezTo>
                  <a:cubicBezTo>
                    <a:pt x="323" y="259"/>
                    <a:pt x="329" y="254"/>
                    <a:pt x="330" y="249"/>
                  </a:cubicBezTo>
                  <a:cubicBezTo>
                    <a:pt x="331" y="239"/>
                    <a:pt x="330" y="228"/>
                    <a:pt x="330" y="218"/>
                  </a:cubicBezTo>
                  <a:cubicBezTo>
                    <a:pt x="266" y="245"/>
                    <a:pt x="202" y="245"/>
                    <a:pt x="137" y="218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-1328922" y="3048361"/>
              <a:ext cx="192088" cy="196850"/>
            </a:xfrm>
            <a:custGeom>
              <a:avLst/>
              <a:gdLst>
                <a:gd name="T0" fmla="*/ 0 w 51"/>
                <a:gd name="T1" fmla="*/ 26 h 52"/>
                <a:gd name="T2" fmla="*/ 27 w 51"/>
                <a:gd name="T3" fmla="*/ 1 h 52"/>
                <a:gd name="T4" fmla="*/ 51 w 51"/>
                <a:gd name="T5" fmla="*/ 27 h 52"/>
                <a:gd name="T6" fmla="*/ 26 w 51"/>
                <a:gd name="T7" fmla="*/ 52 h 52"/>
                <a:gd name="T8" fmla="*/ 0 w 51"/>
                <a:gd name="T9" fmla="*/ 26 h 52"/>
                <a:gd name="T10" fmla="*/ 25 w 51"/>
                <a:gd name="T11" fmla="*/ 12 h 52"/>
                <a:gd name="T12" fmla="*/ 11 w 51"/>
                <a:gd name="T13" fmla="*/ 26 h 52"/>
                <a:gd name="T14" fmla="*/ 25 w 51"/>
                <a:gd name="T15" fmla="*/ 40 h 52"/>
                <a:gd name="T16" fmla="*/ 40 w 51"/>
                <a:gd name="T17" fmla="*/ 26 h 52"/>
                <a:gd name="T18" fmla="*/ 25 w 51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0" y="26"/>
                  </a:moveTo>
                  <a:cubicBezTo>
                    <a:pt x="0" y="11"/>
                    <a:pt x="12" y="0"/>
                    <a:pt x="27" y="1"/>
                  </a:cubicBezTo>
                  <a:cubicBezTo>
                    <a:pt x="40" y="1"/>
                    <a:pt x="51" y="13"/>
                    <a:pt x="51" y="27"/>
                  </a:cubicBezTo>
                  <a:cubicBezTo>
                    <a:pt x="51" y="40"/>
                    <a:pt x="39" y="52"/>
                    <a:pt x="26" y="52"/>
                  </a:cubicBezTo>
                  <a:cubicBezTo>
                    <a:pt x="11" y="51"/>
                    <a:pt x="0" y="40"/>
                    <a:pt x="0" y="26"/>
                  </a:cubicBezTo>
                  <a:close/>
                  <a:moveTo>
                    <a:pt x="25" y="12"/>
                  </a:moveTo>
                  <a:cubicBezTo>
                    <a:pt x="17" y="12"/>
                    <a:pt x="11" y="19"/>
                    <a:pt x="11" y="26"/>
                  </a:cubicBezTo>
                  <a:cubicBezTo>
                    <a:pt x="11" y="34"/>
                    <a:pt x="18" y="40"/>
                    <a:pt x="25" y="40"/>
                  </a:cubicBezTo>
                  <a:cubicBezTo>
                    <a:pt x="33" y="40"/>
                    <a:pt x="40" y="34"/>
                    <a:pt x="40" y="26"/>
                  </a:cubicBezTo>
                  <a:cubicBezTo>
                    <a:pt x="39" y="18"/>
                    <a:pt x="33" y="12"/>
                    <a:pt x="25" y="12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-406585" y="3094399"/>
              <a:ext cx="49213" cy="41275"/>
            </a:xfrm>
            <a:custGeom>
              <a:avLst/>
              <a:gdLst>
                <a:gd name="T0" fmla="*/ 13 w 13"/>
                <a:gd name="T1" fmla="*/ 5 h 11"/>
                <a:gd name="T2" fmla="*/ 6 w 13"/>
                <a:gd name="T3" fmla="*/ 11 h 11"/>
                <a:gd name="T4" fmla="*/ 0 w 13"/>
                <a:gd name="T5" fmla="*/ 5 h 11"/>
                <a:gd name="T6" fmla="*/ 5 w 13"/>
                <a:gd name="T7" fmla="*/ 1 h 11"/>
                <a:gd name="T8" fmla="*/ 13 w 13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5"/>
                  </a:moveTo>
                  <a:cubicBezTo>
                    <a:pt x="9" y="8"/>
                    <a:pt x="7" y="11"/>
                    <a:pt x="6" y="11"/>
                  </a:cubicBezTo>
                  <a:cubicBezTo>
                    <a:pt x="3" y="10"/>
                    <a:pt x="2" y="7"/>
                    <a:pt x="0" y="5"/>
                  </a:cubicBezTo>
                  <a:cubicBezTo>
                    <a:pt x="1" y="4"/>
                    <a:pt x="3" y="1"/>
                    <a:pt x="5" y="1"/>
                  </a:cubicBezTo>
                  <a:cubicBezTo>
                    <a:pt x="7" y="0"/>
                    <a:pt x="9" y="3"/>
                    <a:pt x="13" y="5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-620897" y="3149961"/>
              <a:ext cx="41275" cy="49212"/>
            </a:xfrm>
            <a:custGeom>
              <a:avLst/>
              <a:gdLst>
                <a:gd name="T0" fmla="*/ 5 w 11"/>
                <a:gd name="T1" fmla="*/ 0 h 13"/>
                <a:gd name="T2" fmla="*/ 11 w 11"/>
                <a:gd name="T3" fmla="*/ 8 h 13"/>
                <a:gd name="T4" fmla="*/ 5 w 11"/>
                <a:gd name="T5" fmla="*/ 13 h 13"/>
                <a:gd name="T6" fmla="*/ 0 w 11"/>
                <a:gd name="T7" fmla="*/ 7 h 13"/>
                <a:gd name="T8" fmla="*/ 5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4"/>
                    <a:pt x="11" y="6"/>
                    <a:pt x="11" y="8"/>
                  </a:cubicBezTo>
                  <a:cubicBezTo>
                    <a:pt x="10" y="10"/>
                    <a:pt x="7" y="11"/>
                    <a:pt x="5" y="13"/>
                  </a:cubicBezTo>
                  <a:cubicBezTo>
                    <a:pt x="3" y="11"/>
                    <a:pt x="0" y="10"/>
                    <a:pt x="0" y="7"/>
                  </a:cubicBezTo>
                  <a:cubicBezTo>
                    <a:pt x="0" y="6"/>
                    <a:pt x="3" y="3"/>
                    <a:pt x="5" y="0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-492310" y="3094399"/>
              <a:ext cx="41275" cy="52387"/>
            </a:xfrm>
            <a:custGeom>
              <a:avLst/>
              <a:gdLst>
                <a:gd name="T0" fmla="*/ 5 w 11"/>
                <a:gd name="T1" fmla="*/ 14 h 14"/>
                <a:gd name="T2" fmla="*/ 0 w 11"/>
                <a:gd name="T3" fmla="*/ 6 h 14"/>
                <a:gd name="T4" fmla="*/ 6 w 11"/>
                <a:gd name="T5" fmla="*/ 0 h 14"/>
                <a:gd name="T6" fmla="*/ 11 w 11"/>
                <a:gd name="T7" fmla="*/ 6 h 14"/>
                <a:gd name="T8" fmla="*/ 5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14"/>
                  </a:moveTo>
                  <a:cubicBezTo>
                    <a:pt x="3" y="10"/>
                    <a:pt x="0" y="7"/>
                    <a:pt x="0" y="6"/>
                  </a:cubicBezTo>
                  <a:cubicBezTo>
                    <a:pt x="1" y="4"/>
                    <a:pt x="4" y="2"/>
                    <a:pt x="6" y="0"/>
                  </a:cubicBezTo>
                  <a:cubicBezTo>
                    <a:pt x="8" y="2"/>
                    <a:pt x="10" y="4"/>
                    <a:pt x="11" y="6"/>
                  </a:cubicBezTo>
                  <a:cubicBezTo>
                    <a:pt x="11" y="8"/>
                    <a:pt x="8" y="10"/>
                    <a:pt x="5" y="14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-706622" y="3157899"/>
              <a:ext cx="41275" cy="52387"/>
            </a:xfrm>
            <a:custGeom>
              <a:avLst/>
              <a:gdLst>
                <a:gd name="T0" fmla="*/ 6 w 11"/>
                <a:gd name="T1" fmla="*/ 14 h 14"/>
                <a:gd name="T2" fmla="*/ 0 w 11"/>
                <a:gd name="T3" fmla="*/ 6 h 14"/>
                <a:gd name="T4" fmla="*/ 5 w 11"/>
                <a:gd name="T5" fmla="*/ 0 h 14"/>
                <a:gd name="T6" fmla="*/ 11 w 11"/>
                <a:gd name="T7" fmla="*/ 6 h 14"/>
                <a:gd name="T8" fmla="*/ 6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14"/>
                  </a:moveTo>
                  <a:cubicBezTo>
                    <a:pt x="3" y="10"/>
                    <a:pt x="0" y="8"/>
                    <a:pt x="0" y="6"/>
                  </a:cubicBezTo>
                  <a:cubicBezTo>
                    <a:pt x="0" y="4"/>
                    <a:pt x="3" y="2"/>
                    <a:pt x="5" y="0"/>
                  </a:cubicBezTo>
                  <a:cubicBezTo>
                    <a:pt x="7" y="2"/>
                    <a:pt x="10" y="4"/>
                    <a:pt x="11" y="6"/>
                  </a:cubicBezTo>
                  <a:cubicBezTo>
                    <a:pt x="11" y="7"/>
                    <a:pt x="8" y="10"/>
                    <a:pt x="6" y="14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-533585" y="3157899"/>
              <a:ext cx="41275" cy="52387"/>
            </a:xfrm>
            <a:custGeom>
              <a:avLst/>
              <a:gdLst>
                <a:gd name="T0" fmla="*/ 5 w 11"/>
                <a:gd name="T1" fmla="*/ 14 h 14"/>
                <a:gd name="T2" fmla="*/ 0 w 11"/>
                <a:gd name="T3" fmla="*/ 6 h 14"/>
                <a:gd name="T4" fmla="*/ 5 w 11"/>
                <a:gd name="T5" fmla="*/ 0 h 14"/>
                <a:gd name="T6" fmla="*/ 10 w 11"/>
                <a:gd name="T7" fmla="*/ 6 h 14"/>
                <a:gd name="T8" fmla="*/ 5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14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3" y="2"/>
                    <a:pt x="5" y="0"/>
                  </a:cubicBezTo>
                  <a:cubicBezTo>
                    <a:pt x="7" y="2"/>
                    <a:pt x="10" y="4"/>
                    <a:pt x="10" y="6"/>
                  </a:cubicBezTo>
                  <a:cubicBezTo>
                    <a:pt x="11" y="8"/>
                    <a:pt x="8" y="10"/>
                    <a:pt x="5" y="14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-451035" y="3149961"/>
              <a:ext cx="41275" cy="49212"/>
            </a:xfrm>
            <a:custGeom>
              <a:avLst/>
              <a:gdLst>
                <a:gd name="T0" fmla="*/ 6 w 11"/>
                <a:gd name="T1" fmla="*/ 0 h 13"/>
                <a:gd name="T2" fmla="*/ 11 w 11"/>
                <a:gd name="T3" fmla="*/ 8 h 13"/>
                <a:gd name="T4" fmla="*/ 6 w 11"/>
                <a:gd name="T5" fmla="*/ 13 h 13"/>
                <a:gd name="T6" fmla="*/ 1 w 11"/>
                <a:gd name="T7" fmla="*/ 7 h 13"/>
                <a:gd name="T8" fmla="*/ 6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6" y="0"/>
                  </a:moveTo>
                  <a:cubicBezTo>
                    <a:pt x="9" y="4"/>
                    <a:pt x="11" y="6"/>
                    <a:pt x="11" y="8"/>
                  </a:cubicBezTo>
                  <a:cubicBezTo>
                    <a:pt x="11" y="10"/>
                    <a:pt x="8" y="11"/>
                    <a:pt x="6" y="13"/>
                  </a:cubicBezTo>
                  <a:cubicBezTo>
                    <a:pt x="4" y="11"/>
                    <a:pt x="1" y="10"/>
                    <a:pt x="1" y="7"/>
                  </a:cubicBezTo>
                  <a:cubicBezTo>
                    <a:pt x="0" y="6"/>
                    <a:pt x="3" y="3"/>
                    <a:pt x="6" y="0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-360547" y="3157899"/>
              <a:ext cx="36513" cy="52387"/>
            </a:xfrm>
            <a:custGeom>
              <a:avLst/>
              <a:gdLst>
                <a:gd name="T0" fmla="*/ 5 w 10"/>
                <a:gd name="T1" fmla="*/ 14 h 14"/>
                <a:gd name="T2" fmla="*/ 0 w 10"/>
                <a:gd name="T3" fmla="*/ 6 h 14"/>
                <a:gd name="T4" fmla="*/ 4 w 10"/>
                <a:gd name="T5" fmla="*/ 0 h 14"/>
                <a:gd name="T6" fmla="*/ 10 w 10"/>
                <a:gd name="T7" fmla="*/ 6 h 14"/>
                <a:gd name="T8" fmla="*/ 5 w 1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2" y="2"/>
                    <a:pt x="4" y="0"/>
                  </a:cubicBezTo>
                  <a:cubicBezTo>
                    <a:pt x="6" y="2"/>
                    <a:pt x="9" y="4"/>
                    <a:pt x="10" y="6"/>
                  </a:cubicBezTo>
                  <a:cubicBezTo>
                    <a:pt x="10" y="7"/>
                    <a:pt x="7" y="10"/>
                    <a:pt x="5" y="14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-579622" y="3094399"/>
              <a:ext cx="52388" cy="41275"/>
            </a:xfrm>
            <a:custGeom>
              <a:avLst/>
              <a:gdLst>
                <a:gd name="T0" fmla="*/ 14 w 14"/>
                <a:gd name="T1" fmla="*/ 6 h 11"/>
                <a:gd name="T2" fmla="*/ 6 w 14"/>
                <a:gd name="T3" fmla="*/ 11 h 11"/>
                <a:gd name="T4" fmla="*/ 0 w 14"/>
                <a:gd name="T5" fmla="*/ 6 h 11"/>
                <a:gd name="T6" fmla="*/ 6 w 14"/>
                <a:gd name="T7" fmla="*/ 1 h 11"/>
                <a:gd name="T8" fmla="*/ 14 w 14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6"/>
                  </a:moveTo>
                  <a:cubicBezTo>
                    <a:pt x="10" y="8"/>
                    <a:pt x="8" y="11"/>
                    <a:pt x="6" y="11"/>
                  </a:cubicBezTo>
                  <a:cubicBezTo>
                    <a:pt x="4" y="10"/>
                    <a:pt x="2" y="7"/>
                    <a:pt x="0" y="6"/>
                  </a:cubicBezTo>
                  <a:cubicBezTo>
                    <a:pt x="2" y="4"/>
                    <a:pt x="4" y="1"/>
                    <a:pt x="6" y="1"/>
                  </a:cubicBezTo>
                  <a:cubicBezTo>
                    <a:pt x="8" y="0"/>
                    <a:pt x="10" y="3"/>
                    <a:pt x="14" y="6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-747897" y="3094399"/>
              <a:ext cx="47625" cy="41275"/>
            </a:xfrm>
            <a:custGeom>
              <a:avLst/>
              <a:gdLst>
                <a:gd name="T0" fmla="*/ 13 w 13"/>
                <a:gd name="T1" fmla="*/ 6 h 11"/>
                <a:gd name="T2" fmla="*/ 5 w 13"/>
                <a:gd name="T3" fmla="*/ 11 h 11"/>
                <a:gd name="T4" fmla="*/ 0 w 13"/>
                <a:gd name="T5" fmla="*/ 6 h 11"/>
                <a:gd name="T6" fmla="*/ 5 w 13"/>
                <a:gd name="T7" fmla="*/ 1 h 11"/>
                <a:gd name="T8" fmla="*/ 13 w 13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6"/>
                  </a:moveTo>
                  <a:cubicBezTo>
                    <a:pt x="9" y="8"/>
                    <a:pt x="7" y="11"/>
                    <a:pt x="5" y="11"/>
                  </a:cubicBezTo>
                  <a:cubicBezTo>
                    <a:pt x="3" y="10"/>
                    <a:pt x="2" y="7"/>
                    <a:pt x="0" y="6"/>
                  </a:cubicBezTo>
                  <a:cubicBezTo>
                    <a:pt x="2" y="4"/>
                    <a:pt x="3" y="1"/>
                    <a:pt x="5" y="1"/>
                  </a:cubicBezTo>
                  <a:cubicBezTo>
                    <a:pt x="7" y="0"/>
                    <a:pt x="9" y="3"/>
                    <a:pt x="13" y="6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-665347" y="3094399"/>
              <a:ext cx="52388" cy="41275"/>
            </a:xfrm>
            <a:custGeom>
              <a:avLst/>
              <a:gdLst>
                <a:gd name="T0" fmla="*/ 14 w 14"/>
                <a:gd name="T1" fmla="*/ 6 h 11"/>
                <a:gd name="T2" fmla="*/ 6 w 14"/>
                <a:gd name="T3" fmla="*/ 11 h 11"/>
                <a:gd name="T4" fmla="*/ 0 w 14"/>
                <a:gd name="T5" fmla="*/ 5 h 11"/>
                <a:gd name="T6" fmla="*/ 6 w 14"/>
                <a:gd name="T7" fmla="*/ 1 h 11"/>
                <a:gd name="T8" fmla="*/ 14 w 14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6"/>
                  </a:moveTo>
                  <a:cubicBezTo>
                    <a:pt x="10" y="8"/>
                    <a:pt x="8" y="11"/>
                    <a:pt x="6" y="11"/>
                  </a:cubicBezTo>
                  <a:cubicBezTo>
                    <a:pt x="4" y="10"/>
                    <a:pt x="2" y="7"/>
                    <a:pt x="0" y="5"/>
                  </a:cubicBezTo>
                  <a:cubicBezTo>
                    <a:pt x="2" y="4"/>
                    <a:pt x="4" y="1"/>
                    <a:pt x="6" y="1"/>
                  </a:cubicBezTo>
                  <a:cubicBezTo>
                    <a:pt x="8" y="0"/>
                    <a:pt x="10" y="3"/>
                    <a:pt x="14" y="6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-1328922" y="3869098"/>
              <a:ext cx="192088" cy="192087"/>
            </a:xfrm>
            <a:custGeom>
              <a:avLst/>
              <a:gdLst>
                <a:gd name="T0" fmla="*/ 0 w 51"/>
                <a:gd name="T1" fmla="*/ 26 h 51"/>
                <a:gd name="T2" fmla="*/ 25 w 51"/>
                <a:gd name="T3" fmla="*/ 0 h 51"/>
                <a:gd name="T4" fmla="*/ 51 w 51"/>
                <a:gd name="T5" fmla="*/ 25 h 51"/>
                <a:gd name="T6" fmla="*/ 26 w 51"/>
                <a:gd name="T7" fmla="*/ 51 h 51"/>
                <a:gd name="T8" fmla="*/ 0 w 51"/>
                <a:gd name="T9" fmla="*/ 26 h 51"/>
                <a:gd name="T10" fmla="*/ 40 w 51"/>
                <a:gd name="T11" fmla="*/ 25 h 51"/>
                <a:gd name="T12" fmla="*/ 26 w 51"/>
                <a:gd name="T13" fmla="*/ 11 h 51"/>
                <a:gd name="T14" fmla="*/ 11 w 51"/>
                <a:gd name="T15" fmla="*/ 26 h 51"/>
                <a:gd name="T16" fmla="*/ 25 w 51"/>
                <a:gd name="T17" fmla="*/ 40 h 51"/>
                <a:gd name="T18" fmla="*/ 40 w 51"/>
                <a:gd name="T1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0" y="26"/>
                  </a:moveTo>
                  <a:cubicBezTo>
                    <a:pt x="0" y="12"/>
                    <a:pt x="12" y="0"/>
                    <a:pt x="25" y="0"/>
                  </a:cubicBez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6" y="51"/>
                  </a:cubicBezTo>
                  <a:cubicBezTo>
                    <a:pt x="11" y="51"/>
                    <a:pt x="0" y="40"/>
                    <a:pt x="0" y="26"/>
                  </a:cubicBezTo>
                  <a:close/>
                  <a:moveTo>
                    <a:pt x="40" y="25"/>
                  </a:moveTo>
                  <a:cubicBezTo>
                    <a:pt x="39" y="17"/>
                    <a:pt x="33" y="11"/>
                    <a:pt x="26" y="11"/>
                  </a:cubicBezTo>
                  <a:cubicBezTo>
                    <a:pt x="18" y="11"/>
                    <a:pt x="11" y="18"/>
                    <a:pt x="11" y="26"/>
                  </a:cubicBezTo>
                  <a:cubicBezTo>
                    <a:pt x="11" y="33"/>
                    <a:pt x="18" y="40"/>
                    <a:pt x="25" y="40"/>
                  </a:cubicBezTo>
                  <a:cubicBezTo>
                    <a:pt x="33" y="40"/>
                    <a:pt x="40" y="33"/>
                    <a:pt x="40" y="25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-1328922" y="3456349"/>
              <a:ext cx="192088" cy="196850"/>
            </a:xfrm>
            <a:custGeom>
              <a:avLst/>
              <a:gdLst>
                <a:gd name="T0" fmla="*/ 0 w 51"/>
                <a:gd name="T1" fmla="*/ 26 h 52"/>
                <a:gd name="T2" fmla="*/ 25 w 51"/>
                <a:gd name="T3" fmla="*/ 1 h 52"/>
                <a:gd name="T4" fmla="*/ 51 w 51"/>
                <a:gd name="T5" fmla="*/ 27 h 52"/>
                <a:gd name="T6" fmla="*/ 25 w 51"/>
                <a:gd name="T7" fmla="*/ 52 h 52"/>
                <a:gd name="T8" fmla="*/ 0 w 51"/>
                <a:gd name="T9" fmla="*/ 26 h 52"/>
                <a:gd name="T10" fmla="*/ 40 w 51"/>
                <a:gd name="T11" fmla="*/ 26 h 52"/>
                <a:gd name="T12" fmla="*/ 26 w 51"/>
                <a:gd name="T13" fmla="*/ 12 h 52"/>
                <a:gd name="T14" fmla="*/ 11 w 51"/>
                <a:gd name="T15" fmla="*/ 27 h 52"/>
                <a:gd name="T16" fmla="*/ 26 w 51"/>
                <a:gd name="T17" fmla="*/ 40 h 52"/>
                <a:gd name="T18" fmla="*/ 40 w 51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0" y="26"/>
                  </a:moveTo>
                  <a:cubicBezTo>
                    <a:pt x="0" y="13"/>
                    <a:pt x="11" y="1"/>
                    <a:pt x="25" y="1"/>
                  </a:cubicBezTo>
                  <a:cubicBezTo>
                    <a:pt x="39" y="0"/>
                    <a:pt x="51" y="12"/>
                    <a:pt x="51" y="27"/>
                  </a:cubicBezTo>
                  <a:cubicBezTo>
                    <a:pt x="51" y="40"/>
                    <a:pt x="39" y="52"/>
                    <a:pt x="25" y="52"/>
                  </a:cubicBezTo>
                  <a:cubicBezTo>
                    <a:pt x="11" y="52"/>
                    <a:pt x="0" y="41"/>
                    <a:pt x="0" y="26"/>
                  </a:cubicBezTo>
                  <a:close/>
                  <a:moveTo>
                    <a:pt x="40" y="26"/>
                  </a:moveTo>
                  <a:cubicBezTo>
                    <a:pt x="39" y="18"/>
                    <a:pt x="33" y="12"/>
                    <a:pt x="26" y="12"/>
                  </a:cubicBezTo>
                  <a:cubicBezTo>
                    <a:pt x="18" y="12"/>
                    <a:pt x="11" y="19"/>
                    <a:pt x="11" y="27"/>
                  </a:cubicBezTo>
                  <a:cubicBezTo>
                    <a:pt x="11" y="34"/>
                    <a:pt x="18" y="41"/>
                    <a:pt x="26" y="40"/>
                  </a:cubicBezTo>
                  <a:cubicBezTo>
                    <a:pt x="34" y="40"/>
                    <a:pt x="40" y="34"/>
                    <a:pt x="40" y="26"/>
                  </a:cubicBezTo>
                  <a:close/>
                </a:path>
              </a:pathLst>
            </a:custGeom>
            <a:solidFill>
              <a:srgbClr val="882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3" name="object 34"/>
          <p:cNvSpPr txBox="1"/>
          <p:nvPr/>
        </p:nvSpPr>
        <p:spPr>
          <a:xfrm>
            <a:off x="6163129" y="1717353"/>
            <a:ext cx="3514856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0">
              <a:lnSpc>
                <a:spcPts val="3645"/>
              </a:lnSpc>
              <a:spcBef>
                <a:spcPts val="100"/>
              </a:spcBef>
            </a:pPr>
            <a:r>
              <a:rPr lang="en-GB" sz="2400" b="1" dirty="0">
                <a:solidFill>
                  <a:srgbClr val="993366"/>
                </a:solidFill>
                <a:latin typeface="+mj-lt"/>
                <a:cs typeface="HelveticaNeueLT Std"/>
              </a:rPr>
              <a:t>  4.7</a:t>
            </a:r>
            <a:r>
              <a:rPr sz="2400" b="1" spc="-505" dirty="0">
                <a:solidFill>
                  <a:srgbClr val="993366"/>
                </a:solidFill>
                <a:latin typeface="+mj-lt"/>
                <a:cs typeface="HelveticaNeueLT Std"/>
              </a:rPr>
              <a:t> </a:t>
            </a:r>
            <a:r>
              <a:rPr lang="en-GB" sz="1200" b="1" spc="5" dirty="0">
                <a:solidFill>
                  <a:srgbClr val="993366"/>
                </a:solidFill>
                <a:latin typeface="+mj-lt"/>
                <a:cs typeface="HelveticaNeueLT Std"/>
              </a:rPr>
              <a:t>b</a:t>
            </a:r>
            <a:r>
              <a:rPr sz="1200" b="1" spc="5" dirty="0" err="1">
                <a:solidFill>
                  <a:srgbClr val="993366"/>
                </a:solidFill>
                <a:latin typeface="+mj-lt"/>
                <a:cs typeface="HelveticaNeueLT Std"/>
              </a:rPr>
              <a:t>illion</a:t>
            </a:r>
            <a:r>
              <a:rPr lang="en-GB" sz="1200" b="1" spc="5" dirty="0">
                <a:solidFill>
                  <a:srgbClr val="993366"/>
                </a:solidFill>
                <a:latin typeface="+mj-lt"/>
                <a:cs typeface="HelveticaNeueLT Std"/>
              </a:rPr>
              <a:t> and growing</a:t>
            </a:r>
            <a:endParaRPr sz="1200" dirty="0">
              <a:latin typeface="+mj-lt"/>
              <a:cs typeface="HelveticaNeueLT Std"/>
            </a:endParaRPr>
          </a:p>
          <a:p>
            <a:pPr marL="12700">
              <a:lnSpc>
                <a:spcPts val="2025"/>
              </a:lnSpc>
            </a:pPr>
            <a:r>
              <a:rPr lang="en-GB" sz="1400" b="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NeueLT Std Thin"/>
              </a:rPr>
              <a:t>data points for advanced analytics</a:t>
            </a:r>
            <a:endParaRPr sz="1400" dirty="0">
              <a:solidFill>
                <a:schemeClr val="tx1">
                  <a:lumMod val="75000"/>
                </a:schemeClr>
              </a:solidFill>
              <a:latin typeface="+mj-lt"/>
              <a:cs typeface="HelveticaNeueLT Std Thin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990063" y="6145310"/>
            <a:ext cx="368201" cy="444831"/>
            <a:chOff x="-3256148" y="2818174"/>
            <a:chExt cx="1250950" cy="1511299"/>
          </a:xfrm>
          <a:solidFill>
            <a:schemeClr val="tx2"/>
          </a:solidFill>
        </p:grpSpPr>
        <p:sp>
          <p:nvSpPr>
            <p:cNvPr id="100" name="Freeform 5"/>
            <p:cNvSpPr>
              <a:spLocks noEditPoints="1"/>
            </p:cNvSpPr>
            <p:nvPr/>
          </p:nvSpPr>
          <p:spPr bwMode="auto">
            <a:xfrm>
              <a:off x="-3256148" y="2818174"/>
              <a:ext cx="1250950" cy="1511299"/>
            </a:xfrm>
            <a:custGeom>
              <a:avLst/>
              <a:gdLst>
                <a:gd name="T0" fmla="*/ 218 w 332"/>
                <a:gd name="T1" fmla="*/ 273 h 400"/>
                <a:gd name="T2" fmla="*/ 243 w 332"/>
                <a:gd name="T3" fmla="*/ 293 h 400"/>
                <a:gd name="T4" fmla="*/ 244 w 332"/>
                <a:gd name="T5" fmla="*/ 362 h 400"/>
                <a:gd name="T6" fmla="*/ 231 w 332"/>
                <a:gd name="T7" fmla="*/ 397 h 400"/>
                <a:gd name="T8" fmla="*/ 74 w 332"/>
                <a:gd name="T9" fmla="*/ 385 h 400"/>
                <a:gd name="T10" fmla="*/ 85 w 332"/>
                <a:gd name="T11" fmla="*/ 361 h 400"/>
                <a:gd name="T12" fmla="*/ 98 w 332"/>
                <a:gd name="T13" fmla="*/ 275 h 400"/>
                <a:gd name="T14" fmla="*/ 127 w 332"/>
                <a:gd name="T15" fmla="*/ 260 h 400"/>
                <a:gd name="T16" fmla="*/ 136 w 332"/>
                <a:gd name="T17" fmla="*/ 240 h 400"/>
                <a:gd name="T18" fmla="*/ 128 w 332"/>
                <a:gd name="T19" fmla="*/ 213 h 400"/>
                <a:gd name="T20" fmla="*/ 86 w 332"/>
                <a:gd name="T21" fmla="*/ 172 h 400"/>
                <a:gd name="T22" fmla="*/ 1 w 332"/>
                <a:gd name="T23" fmla="*/ 64 h 400"/>
                <a:gd name="T24" fmla="*/ 51 w 332"/>
                <a:gd name="T25" fmla="*/ 16 h 400"/>
                <a:gd name="T26" fmla="*/ 258 w 332"/>
                <a:gd name="T27" fmla="*/ 0 h 400"/>
                <a:gd name="T28" fmla="*/ 295 w 332"/>
                <a:gd name="T29" fmla="*/ 19 h 400"/>
                <a:gd name="T30" fmla="*/ 278 w 332"/>
                <a:gd name="T31" fmla="*/ 151 h 400"/>
                <a:gd name="T32" fmla="*/ 235 w 332"/>
                <a:gd name="T33" fmla="*/ 177 h 400"/>
                <a:gd name="T34" fmla="*/ 197 w 332"/>
                <a:gd name="T35" fmla="*/ 221 h 400"/>
                <a:gd name="T36" fmla="*/ 191 w 332"/>
                <a:gd name="T37" fmla="*/ 256 h 400"/>
                <a:gd name="T38" fmla="*/ 65 w 332"/>
                <a:gd name="T39" fmla="*/ 16 h 400"/>
                <a:gd name="T40" fmla="*/ 130 w 332"/>
                <a:gd name="T41" fmla="*/ 200 h 400"/>
                <a:gd name="T42" fmla="*/ 188 w 332"/>
                <a:gd name="T43" fmla="*/ 204 h 400"/>
                <a:gd name="T44" fmla="*/ 224 w 332"/>
                <a:gd name="T45" fmla="*/ 169 h 400"/>
                <a:gd name="T46" fmla="*/ 265 w 332"/>
                <a:gd name="T47" fmla="*/ 13 h 400"/>
                <a:gd name="T48" fmla="*/ 98 w 332"/>
                <a:gd name="T49" fmla="*/ 361 h 400"/>
                <a:gd name="T50" fmla="*/ 230 w 332"/>
                <a:gd name="T51" fmla="*/ 288 h 400"/>
                <a:gd name="T52" fmla="*/ 98 w 332"/>
                <a:gd name="T53" fmla="*/ 361 h 400"/>
                <a:gd name="T54" fmla="*/ 52 w 332"/>
                <a:gd name="T55" fmla="*/ 30 h 400"/>
                <a:gd name="T56" fmla="*/ 17 w 332"/>
                <a:gd name="T57" fmla="*/ 86 h 400"/>
                <a:gd name="T58" fmla="*/ 277 w 332"/>
                <a:gd name="T59" fmla="*/ 30 h 400"/>
                <a:gd name="T60" fmla="*/ 249 w 332"/>
                <a:gd name="T61" fmla="*/ 154 h 400"/>
                <a:gd name="T62" fmla="*/ 315 w 332"/>
                <a:gd name="T63" fmla="*/ 64 h 400"/>
                <a:gd name="T64" fmla="*/ 241 w 332"/>
                <a:gd name="T65" fmla="*/ 375 h 400"/>
                <a:gd name="T66" fmla="*/ 87 w 332"/>
                <a:gd name="T67" fmla="*/ 384 h 400"/>
                <a:gd name="T68" fmla="*/ 241 w 332"/>
                <a:gd name="T69" fmla="*/ 375 h 400"/>
                <a:gd name="T70" fmla="*/ 150 w 332"/>
                <a:gd name="T71" fmla="*/ 217 h 400"/>
                <a:gd name="T72" fmla="*/ 149 w 332"/>
                <a:gd name="T73" fmla="*/ 232 h 400"/>
                <a:gd name="T74" fmla="*/ 185 w 332"/>
                <a:gd name="T75" fmla="*/ 225 h 400"/>
                <a:gd name="T76" fmla="*/ 164 w 332"/>
                <a:gd name="T77" fmla="*/ 217 h 400"/>
                <a:gd name="T78" fmla="*/ 129 w 332"/>
                <a:gd name="T79" fmla="*/ 274 h 400"/>
                <a:gd name="T80" fmla="*/ 149 w 332"/>
                <a:gd name="T81" fmla="*/ 253 h 400"/>
                <a:gd name="T82" fmla="*/ 179 w 332"/>
                <a:gd name="T83" fmla="*/ 244 h 400"/>
                <a:gd name="T84" fmla="*/ 149 w 332"/>
                <a:gd name="T85" fmla="*/ 25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2" h="400">
                  <a:moveTo>
                    <a:pt x="191" y="256"/>
                  </a:moveTo>
                  <a:cubicBezTo>
                    <a:pt x="203" y="259"/>
                    <a:pt x="212" y="264"/>
                    <a:pt x="218" y="273"/>
                  </a:cubicBezTo>
                  <a:cubicBezTo>
                    <a:pt x="219" y="275"/>
                    <a:pt x="223" y="275"/>
                    <a:pt x="225" y="275"/>
                  </a:cubicBezTo>
                  <a:cubicBezTo>
                    <a:pt x="244" y="275"/>
                    <a:pt x="243" y="274"/>
                    <a:pt x="243" y="293"/>
                  </a:cubicBezTo>
                  <a:cubicBezTo>
                    <a:pt x="243" y="315"/>
                    <a:pt x="243" y="337"/>
                    <a:pt x="243" y="360"/>
                  </a:cubicBezTo>
                  <a:cubicBezTo>
                    <a:pt x="243" y="360"/>
                    <a:pt x="244" y="361"/>
                    <a:pt x="244" y="362"/>
                  </a:cubicBezTo>
                  <a:cubicBezTo>
                    <a:pt x="253" y="361"/>
                    <a:pt x="254" y="367"/>
                    <a:pt x="254" y="375"/>
                  </a:cubicBezTo>
                  <a:cubicBezTo>
                    <a:pt x="254" y="400"/>
                    <a:pt x="256" y="397"/>
                    <a:pt x="231" y="397"/>
                  </a:cubicBezTo>
                  <a:cubicBezTo>
                    <a:pt x="183" y="397"/>
                    <a:pt x="135" y="397"/>
                    <a:pt x="86" y="397"/>
                  </a:cubicBezTo>
                  <a:cubicBezTo>
                    <a:pt x="75" y="397"/>
                    <a:pt x="74" y="397"/>
                    <a:pt x="74" y="385"/>
                  </a:cubicBezTo>
                  <a:cubicBezTo>
                    <a:pt x="74" y="381"/>
                    <a:pt x="74" y="378"/>
                    <a:pt x="74" y="374"/>
                  </a:cubicBezTo>
                  <a:cubicBezTo>
                    <a:pt x="74" y="364"/>
                    <a:pt x="75" y="363"/>
                    <a:pt x="85" y="361"/>
                  </a:cubicBezTo>
                  <a:cubicBezTo>
                    <a:pt x="85" y="337"/>
                    <a:pt x="85" y="312"/>
                    <a:pt x="85" y="288"/>
                  </a:cubicBezTo>
                  <a:cubicBezTo>
                    <a:pt x="85" y="275"/>
                    <a:pt x="85" y="274"/>
                    <a:pt x="98" y="275"/>
                  </a:cubicBezTo>
                  <a:cubicBezTo>
                    <a:pt x="105" y="275"/>
                    <a:pt x="111" y="274"/>
                    <a:pt x="115" y="268"/>
                  </a:cubicBezTo>
                  <a:cubicBezTo>
                    <a:pt x="118" y="264"/>
                    <a:pt x="123" y="262"/>
                    <a:pt x="127" y="260"/>
                  </a:cubicBezTo>
                  <a:cubicBezTo>
                    <a:pt x="130" y="258"/>
                    <a:pt x="135" y="257"/>
                    <a:pt x="136" y="255"/>
                  </a:cubicBezTo>
                  <a:cubicBezTo>
                    <a:pt x="137" y="250"/>
                    <a:pt x="136" y="245"/>
                    <a:pt x="136" y="240"/>
                  </a:cubicBezTo>
                  <a:cubicBezTo>
                    <a:pt x="135" y="233"/>
                    <a:pt x="133" y="226"/>
                    <a:pt x="131" y="219"/>
                  </a:cubicBezTo>
                  <a:cubicBezTo>
                    <a:pt x="131" y="217"/>
                    <a:pt x="129" y="215"/>
                    <a:pt x="128" y="213"/>
                  </a:cubicBezTo>
                  <a:cubicBezTo>
                    <a:pt x="114" y="204"/>
                    <a:pt x="104" y="192"/>
                    <a:pt x="95" y="179"/>
                  </a:cubicBezTo>
                  <a:cubicBezTo>
                    <a:pt x="93" y="176"/>
                    <a:pt x="89" y="173"/>
                    <a:pt x="86" y="172"/>
                  </a:cubicBezTo>
                  <a:cubicBezTo>
                    <a:pt x="52" y="156"/>
                    <a:pt x="23" y="133"/>
                    <a:pt x="8" y="97"/>
                  </a:cubicBezTo>
                  <a:cubicBezTo>
                    <a:pt x="4" y="87"/>
                    <a:pt x="2" y="75"/>
                    <a:pt x="1" y="64"/>
                  </a:cubicBezTo>
                  <a:cubicBezTo>
                    <a:pt x="0" y="39"/>
                    <a:pt x="20" y="18"/>
                    <a:pt x="46" y="16"/>
                  </a:cubicBezTo>
                  <a:cubicBezTo>
                    <a:pt x="48" y="16"/>
                    <a:pt x="50" y="16"/>
                    <a:pt x="51" y="16"/>
                  </a:cubicBezTo>
                  <a:cubicBezTo>
                    <a:pt x="54" y="2"/>
                    <a:pt x="55" y="0"/>
                    <a:pt x="69" y="0"/>
                  </a:cubicBezTo>
                  <a:cubicBezTo>
                    <a:pt x="132" y="0"/>
                    <a:pt x="195" y="0"/>
                    <a:pt x="258" y="0"/>
                  </a:cubicBezTo>
                  <a:cubicBezTo>
                    <a:pt x="274" y="0"/>
                    <a:pt x="275" y="1"/>
                    <a:pt x="277" y="16"/>
                  </a:cubicBezTo>
                  <a:cubicBezTo>
                    <a:pt x="283" y="17"/>
                    <a:pt x="289" y="17"/>
                    <a:pt x="295" y="19"/>
                  </a:cubicBezTo>
                  <a:cubicBezTo>
                    <a:pt x="320" y="28"/>
                    <a:pt x="332" y="51"/>
                    <a:pt x="326" y="80"/>
                  </a:cubicBezTo>
                  <a:cubicBezTo>
                    <a:pt x="320" y="110"/>
                    <a:pt x="301" y="133"/>
                    <a:pt x="278" y="151"/>
                  </a:cubicBezTo>
                  <a:cubicBezTo>
                    <a:pt x="266" y="159"/>
                    <a:pt x="253" y="165"/>
                    <a:pt x="241" y="172"/>
                  </a:cubicBezTo>
                  <a:cubicBezTo>
                    <a:pt x="239" y="173"/>
                    <a:pt x="236" y="175"/>
                    <a:pt x="235" y="177"/>
                  </a:cubicBezTo>
                  <a:cubicBezTo>
                    <a:pt x="225" y="192"/>
                    <a:pt x="214" y="204"/>
                    <a:pt x="200" y="214"/>
                  </a:cubicBezTo>
                  <a:cubicBezTo>
                    <a:pt x="198" y="215"/>
                    <a:pt x="198" y="219"/>
                    <a:pt x="197" y="221"/>
                  </a:cubicBezTo>
                  <a:cubicBezTo>
                    <a:pt x="196" y="226"/>
                    <a:pt x="196" y="231"/>
                    <a:pt x="195" y="236"/>
                  </a:cubicBezTo>
                  <a:cubicBezTo>
                    <a:pt x="194" y="242"/>
                    <a:pt x="192" y="249"/>
                    <a:pt x="191" y="256"/>
                  </a:cubicBezTo>
                  <a:close/>
                  <a:moveTo>
                    <a:pt x="65" y="13"/>
                  </a:moveTo>
                  <a:cubicBezTo>
                    <a:pt x="65" y="14"/>
                    <a:pt x="65" y="15"/>
                    <a:pt x="65" y="16"/>
                  </a:cubicBezTo>
                  <a:cubicBezTo>
                    <a:pt x="65" y="59"/>
                    <a:pt x="72" y="102"/>
                    <a:pt x="89" y="142"/>
                  </a:cubicBezTo>
                  <a:cubicBezTo>
                    <a:pt x="99" y="164"/>
                    <a:pt x="111" y="184"/>
                    <a:pt x="130" y="200"/>
                  </a:cubicBezTo>
                  <a:cubicBezTo>
                    <a:pt x="133" y="202"/>
                    <a:pt x="137" y="204"/>
                    <a:pt x="140" y="204"/>
                  </a:cubicBezTo>
                  <a:cubicBezTo>
                    <a:pt x="156" y="204"/>
                    <a:pt x="172" y="204"/>
                    <a:pt x="188" y="204"/>
                  </a:cubicBezTo>
                  <a:cubicBezTo>
                    <a:pt x="191" y="204"/>
                    <a:pt x="194" y="203"/>
                    <a:pt x="196" y="201"/>
                  </a:cubicBezTo>
                  <a:cubicBezTo>
                    <a:pt x="206" y="191"/>
                    <a:pt x="216" y="181"/>
                    <a:pt x="224" y="169"/>
                  </a:cubicBezTo>
                  <a:cubicBezTo>
                    <a:pt x="242" y="143"/>
                    <a:pt x="251" y="113"/>
                    <a:pt x="257" y="82"/>
                  </a:cubicBezTo>
                  <a:cubicBezTo>
                    <a:pt x="261" y="60"/>
                    <a:pt x="263" y="37"/>
                    <a:pt x="265" y="13"/>
                  </a:cubicBezTo>
                  <a:cubicBezTo>
                    <a:pt x="197" y="13"/>
                    <a:pt x="131" y="13"/>
                    <a:pt x="65" y="13"/>
                  </a:cubicBezTo>
                  <a:close/>
                  <a:moveTo>
                    <a:pt x="98" y="361"/>
                  </a:moveTo>
                  <a:cubicBezTo>
                    <a:pt x="143" y="361"/>
                    <a:pt x="186" y="361"/>
                    <a:pt x="230" y="361"/>
                  </a:cubicBezTo>
                  <a:cubicBezTo>
                    <a:pt x="230" y="336"/>
                    <a:pt x="230" y="312"/>
                    <a:pt x="230" y="288"/>
                  </a:cubicBezTo>
                  <a:cubicBezTo>
                    <a:pt x="186" y="288"/>
                    <a:pt x="142" y="288"/>
                    <a:pt x="98" y="288"/>
                  </a:cubicBezTo>
                  <a:cubicBezTo>
                    <a:pt x="98" y="312"/>
                    <a:pt x="98" y="337"/>
                    <a:pt x="98" y="361"/>
                  </a:cubicBezTo>
                  <a:close/>
                  <a:moveTo>
                    <a:pt x="80" y="154"/>
                  </a:moveTo>
                  <a:cubicBezTo>
                    <a:pt x="63" y="114"/>
                    <a:pt x="55" y="72"/>
                    <a:pt x="52" y="30"/>
                  </a:cubicBezTo>
                  <a:cubicBezTo>
                    <a:pt x="37" y="26"/>
                    <a:pt x="20" y="38"/>
                    <a:pt x="15" y="52"/>
                  </a:cubicBezTo>
                  <a:cubicBezTo>
                    <a:pt x="12" y="63"/>
                    <a:pt x="13" y="75"/>
                    <a:pt x="17" y="86"/>
                  </a:cubicBezTo>
                  <a:cubicBezTo>
                    <a:pt x="27" y="118"/>
                    <a:pt x="51" y="138"/>
                    <a:pt x="80" y="154"/>
                  </a:cubicBezTo>
                  <a:close/>
                  <a:moveTo>
                    <a:pt x="277" y="30"/>
                  </a:moveTo>
                  <a:cubicBezTo>
                    <a:pt x="274" y="51"/>
                    <a:pt x="272" y="72"/>
                    <a:pt x="267" y="93"/>
                  </a:cubicBezTo>
                  <a:cubicBezTo>
                    <a:pt x="262" y="114"/>
                    <a:pt x="255" y="134"/>
                    <a:pt x="249" y="154"/>
                  </a:cubicBezTo>
                  <a:cubicBezTo>
                    <a:pt x="268" y="145"/>
                    <a:pt x="292" y="124"/>
                    <a:pt x="304" y="104"/>
                  </a:cubicBezTo>
                  <a:cubicBezTo>
                    <a:pt x="311" y="92"/>
                    <a:pt x="315" y="78"/>
                    <a:pt x="315" y="64"/>
                  </a:cubicBezTo>
                  <a:cubicBezTo>
                    <a:pt x="315" y="43"/>
                    <a:pt x="296" y="26"/>
                    <a:pt x="277" y="30"/>
                  </a:cubicBezTo>
                  <a:close/>
                  <a:moveTo>
                    <a:pt x="241" y="375"/>
                  </a:moveTo>
                  <a:cubicBezTo>
                    <a:pt x="190" y="375"/>
                    <a:pt x="139" y="375"/>
                    <a:pt x="87" y="375"/>
                  </a:cubicBezTo>
                  <a:cubicBezTo>
                    <a:pt x="87" y="378"/>
                    <a:pt x="87" y="381"/>
                    <a:pt x="87" y="384"/>
                  </a:cubicBezTo>
                  <a:cubicBezTo>
                    <a:pt x="139" y="384"/>
                    <a:pt x="190" y="384"/>
                    <a:pt x="241" y="384"/>
                  </a:cubicBezTo>
                  <a:cubicBezTo>
                    <a:pt x="241" y="381"/>
                    <a:pt x="241" y="378"/>
                    <a:pt x="241" y="375"/>
                  </a:cubicBezTo>
                  <a:close/>
                  <a:moveTo>
                    <a:pt x="164" y="217"/>
                  </a:moveTo>
                  <a:cubicBezTo>
                    <a:pt x="159" y="217"/>
                    <a:pt x="154" y="218"/>
                    <a:pt x="150" y="217"/>
                  </a:cubicBezTo>
                  <a:cubicBezTo>
                    <a:pt x="144" y="217"/>
                    <a:pt x="144" y="221"/>
                    <a:pt x="144" y="225"/>
                  </a:cubicBezTo>
                  <a:cubicBezTo>
                    <a:pt x="144" y="229"/>
                    <a:pt x="144" y="232"/>
                    <a:pt x="149" y="232"/>
                  </a:cubicBezTo>
                  <a:cubicBezTo>
                    <a:pt x="159" y="231"/>
                    <a:pt x="168" y="231"/>
                    <a:pt x="177" y="232"/>
                  </a:cubicBezTo>
                  <a:cubicBezTo>
                    <a:pt x="182" y="232"/>
                    <a:pt x="185" y="230"/>
                    <a:pt x="185" y="225"/>
                  </a:cubicBezTo>
                  <a:cubicBezTo>
                    <a:pt x="185" y="220"/>
                    <a:pt x="183" y="217"/>
                    <a:pt x="177" y="217"/>
                  </a:cubicBezTo>
                  <a:cubicBezTo>
                    <a:pt x="173" y="218"/>
                    <a:pt x="169" y="217"/>
                    <a:pt x="164" y="217"/>
                  </a:cubicBezTo>
                  <a:close/>
                  <a:moveTo>
                    <a:pt x="199" y="274"/>
                  </a:moveTo>
                  <a:cubicBezTo>
                    <a:pt x="176" y="263"/>
                    <a:pt x="152" y="263"/>
                    <a:pt x="129" y="274"/>
                  </a:cubicBezTo>
                  <a:cubicBezTo>
                    <a:pt x="152" y="274"/>
                    <a:pt x="176" y="274"/>
                    <a:pt x="199" y="274"/>
                  </a:cubicBezTo>
                  <a:close/>
                  <a:moveTo>
                    <a:pt x="149" y="253"/>
                  </a:moveTo>
                  <a:cubicBezTo>
                    <a:pt x="160" y="253"/>
                    <a:pt x="169" y="253"/>
                    <a:pt x="179" y="253"/>
                  </a:cubicBezTo>
                  <a:cubicBezTo>
                    <a:pt x="179" y="250"/>
                    <a:pt x="179" y="247"/>
                    <a:pt x="179" y="244"/>
                  </a:cubicBezTo>
                  <a:cubicBezTo>
                    <a:pt x="169" y="244"/>
                    <a:pt x="159" y="244"/>
                    <a:pt x="149" y="244"/>
                  </a:cubicBezTo>
                  <a:cubicBezTo>
                    <a:pt x="149" y="247"/>
                    <a:pt x="149" y="250"/>
                    <a:pt x="149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-2559235" y="2919774"/>
              <a:ext cx="252413" cy="596900"/>
            </a:xfrm>
            <a:custGeom>
              <a:avLst/>
              <a:gdLst>
                <a:gd name="T0" fmla="*/ 67 w 67"/>
                <a:gd name="T1" fmla="*/ 1 h 158"/>
                <a:gd name="T2" fmla="*/ 7 w 67"/>
                <a:gd name="T3" fmla="*/ 158 h 158"/>
                <a:gd name="T4" fmla="*/ 0 w 67"/>
                <a:gd name="T5" fmla="*/ 148 h 158"/>
                <a:gd name="T6" fmla="*/ 54 w 67"/>
                <a:gd name="T7" fmla="*/ 1 h 158"/>
                <a:gd name="T8" fmla="*/ 57 w 67"/>
                <a:gd name="T9" fmla="*/ 0 h 158"/>
                <a:gd name="T10" fmla="*/ 67 w 67"/>
                <a:gd name="T11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8">
                  <a:moveTo>
                    <a:pt x="67" y="1"/>
                  </a:moveTo>
                  <a:cubicBezTo>
                    <a:pt x="61" y="59"/>
                    <a:pt x="52" y="115"/>
                    <a:pt x="7" y="158"/>
                  </a:cubicBezTo>
                  <a:cubicBezTo>
                    <a:pt x="4" y="154"/>
                    <a:pt x="2" y="151"/>
                    <a:pt x="0" y="148"/>
                  </a:cubicBezTo>
                  <a:cubicBezTo>
                    <a:pt x="41" y="107"/>
                    <a:pt x="48" y="54"/>
                    <a:pt x="54" y="1"/>
                  </a:cubicBezTo>
                  <a:cubicBezTo>
                    <a:pt x="55" y="1"/>
                    <a:pt x="56" y="0"/>
                    <a:pt x="57" y="0"/>
                  </a:cubicBezTo>
                  <a:cubicBezTo>
                    <a:pt x="59" y="1"/>
                    <a:pt x="62" y="1"/>
                    <a:pt x="6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7"/>
            <p:cNvSpPr>
              <a:spLocks noEditPoints="1"/>
            </p:cNvSpPr>
            <p:nvPr/>
          </p:nvSpPr>
          <p:spPr bwMode="auto">
            <a:xfrm>
              <a:off x="-2841810" y="3948473"/>
              <a:ext cx="411163" cy="192087"/>
            </a:xfrm>
            <a:custGeom>
              <a:avLst/>
              <a:gdLst>
                <a:gd name="T0" fmla="*/ 54 w 109"/>
                <a:gd name="T1" fmla="*/ 51 h 51"/>
                <a:gd name="T2" fmla="*/ 9 w 109"/>
                <a:gd name="T3" fmla="*/ 51 h 51"/>
                <a:gd name="T4" fmla="*/ 0 w 109"/>
                <a:gd name="T5" fmla="*/ 42 h 51"/>
                <a:gd name="T6" fmla="*/ 0 w 109"/>
                <a:gd name="T7" fmla="*/ 9 h 51"/>
                <a:gd name="T8" fmla="*/ 8 w 109"/>
                <a:gd name="T9" fmla="*/ 0 h 51"/>
                <a:gd name="T10" fmla="*/ 100 w 109"/>
                <a:gd name="T11" fmla="*/ 0 h 51"/>
                <a:gd name="T12" fmla="*/ 109 w 109"/>
                <a:gd name="T13" fmla="*/ 8 h 51"/>
                <a:gd name="T14" fmla="*/ 109 w 109"/>
                <a:gd name="T15" fmla="*/ 43 h 51"/>
                <a:gd name="T16" fmla="*/ 100 w 109"/>
                <a:gd name="T17" fmla="*/ 51 h 51"/>
                <a:gd name="T18" fmla="*/ 54 w 109"/>
                <a:gd name="T19" fmla="*/ 51 h 51"/>
                <a:gd name="T20" fmla="*/ 13 w 109"/>
                <a:gd name="T21" fmla="*/ 13 h 51"/>
                <a:gd name="T22" fmla="*/ 13 w 109"/>
                <a:gd name="T23" fmla="*/ 38 h 51"/>
                <a:gd name="T24" fmla="*/ 96 w 109"/>
                <a:gd name="T25" fmla="*/ 38 h 51"/>
                <a:gd name="T26" fmla="*/ 96 w 109"/>
                <a:gd name="T27" fmla="*/ 13 h 51"/>
                <a:gd name="T28" fmla="*/ 13 w 109"/>
                <a:gd name="T2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51">
                  <a:moveTo>
                    <a:pt x="54" y="51"/>
                  </a:moveTo>
                  <a:cubicBezTo>
                    <a:pt x="39" y="51"/>
                    <a:pt x="24" y="50"/>
                    <a:pt x="9" y="51"/>
                  </a:cubicBezTo>
                  <a:cubicBezTo>
                    <a:pt x="3" y="51"/>
                    <a:pt x="0" y="48"/>
                    <a:pt x="0" y="42"/>
                  </a:cubicBezTo>
                  <a:cubicBezTo>
                    <a:pt x="0" y="31"/>
                    <a:pt x="0" y="20"/>
                    <a:pt x="0" y="9"/>
                  </a:cubicBezTo>
                  <a:cubicBezTo>
                    <a:pt x="0" y="3"/>
                    <a:pt x="2" y="0"/>
                    <a:pt x="8" y="0"/>
                  </a:cubicBezTo>
                  <a:cubicBezTo>
                    <a:pt x="39" y="1"/>
                    <a:pt x="70" y="1"/>
                    <a:pt x="100" y="0"/>
                  </a:cubicBezTo>
                  <a:cubicBezTo>
                    <a:pt x="106" y="0"/>
                    <a:pt x="109" y="3"/>
                    <a:pt x="109" y="8"/>
                  </a:cubicBezTo>
                  <a:cubicBezTo>
                    <a:pt x="108" y="20"/>
                    <a:pt x="108" y="31"/>
                    <a:pt x="109" y="43"/>
                  </a:cubicBezTo>
                  <a:cubicBezTo>
                    <a:pt x="109" y="48"/>
                    <a:pt x="106" y="51"/>
                    <a:pt x="100" y="51"/>
                  </a:cubicBezTo>
                  <a:cubicBezTo>
                    <a:pt x="85" y="51"/>
                    <a:pt x="69" y="51"/>
                    <a:pt x="54" y="51"/>
                  </a:cubicBezTo>
                  <a:close/>
                  <a:moveTo>
                    <a:pt x="13" y="13"/>
                  </a:moveTo>
                  <a:cubicBezTo>
                    <a:pt x="13" y="22"/>
                    <a:pt x="13" y="30"/>
                    <a:pt x="13" y="38"/>
                  </a:cubicBezTo>
                  <a:cubicBezTo>
                    <a:pt x="40" y="38"/>
                    <a:pt x="68" y="38"/>
                    <a:pt x="96" y="38"/>
                  </a:cubicBezTo>
                  <a:cubicBezTo>
                    <a:pt x="96" y="29"/>
                    <a:pt x="96" y="22"/>
                    <a:pt x="96" y="13"/>
                  </a:cubicBezTo>
                  <a:cubicBezTo>
                    <a:pt x="68" y="13"/>
                    <a:pt x="41" y="13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576464" y="6145310"/>
            <a:ext cx="368201" cy="444831"/>
            <a:chOff x="-3256148" y="2818174"/>
            <a:chExt cx="1250950" cy="1511299"/>
          </a:xfrm>
          <a:solidFill>
            <a:schemeClr val="tx2"/>
          </a:solidFill>
        </p:grpSpPr>
        <p:sp>
          <p:nvSpPr>
            <p:cNvPr id="104" name="Freeform 5"/>
            <p:cNvSpPr>
              <a:spLocks noEditPoints="1"/>
            </p:cNvSpPr>
            <p:nvPr/>
          </p:nvSpPr>
          <p:spPr bwMode="auto">
            <a:xfrm>
              <a:off x="-3256148" y="2818174"/>
              <a:ext cx="1250950" cy="1511299"/>
            </a:xfrm>
            <a:custGeom>
              <a:avLst/>
              <a:gdLst>
                <a:gd name="T0" fmla="*/ 218 w 332"/>
                <a:gd name="T1" fmla="*/ 273 h 400"/>
                <a:gd name="T2" fmla="*/ 243 w 332"/>
                <a:gd name="T3" fmla="*/ 293 h 400"/>
                <a:gd name="T4" fmla="*/ 244 w 332"/>
                <a:gd name="T5" fmla="*/ 362 h 400"/>
                <a:gd name="T6" fmla="*/ 231 w 332"/>
                <a:gd name="T7" fmla="*/ 397 h 400"/>
                <a:gd name="T8" fmla="*/ 74 w 332"/>
                <a:gd name="T9" fmla="*/ 385 h 400"/>
                <a:gd name="T10" fmla="*/ 85 w 332"/>
                <a:gd name="T11" fmla="*/ 361 h 400"/>
                <a:gd name="T12" fmla="*/ 98 w 332"/>
                <a:gd name="T13" fmla="*/ 275 h 400"/>
                <a:gd name="T14" fmla="*/ 127 w 332"/>
                <a:gd name="T15" fmla="*/ 260 h 400"/>
                <a:gd name="T16" fmla="*/ 136 w 332"/>
                <a:gd name="T17" fmla="*/ 240 h 400"/>
                <a:gd name="T18" fmla="*/ 128 w 332"/>
                <a:gd name="T19" fmla="*/ 213 h 400"/>
                <a:gd name="T20" fmla="*/ 86 w 332"/>
                <a:gd name="T21" fmla="*/ 172 h 400"/>
                <a:gd name="T22" fmla="*/ 1 w 332"/>
                <a:gd name="T23" fmla="*/ 64 h 400"/>
                <a:gd name="T24" fmla="*/ 51 w 332"/>
                <a:gd name="T25" fmla="*/ 16 h 400"/>
                <a:gd name="T26" fmla="*/ 258 w 332"/>
                <a:gd name="T27" fmla="*/ 0 h 400"/>
                <a:gd name="T28" fmla="*/ 295 w 332"/>
                <a:gd name="T29" fmla="*/ 19 h 400"/>
                <a:gd name="T30" fmla="*/ 278 w 332"/>
                <a:gd name="T31" fmla="*/ 151 h 400"/>
                <a:gd name="T32" fmla="*/ 235 w 332"/>
                <a:gd name="T33" fmla="*/ 177 h 400"/>
                <a:gd name="T34" fmla="*/ 197 w 332"/>
                <a:gd name="T35" fmla="*/ 221 h 400"/>
                <a:gd name="T36" fmla="*/ 191 w 332"/>
                <a:gd name="T37" fmla="*/ 256 h 400"/>
                <a:gd name="T38" fmla="*/ 65 w 332"/>
                <a:gd name="T39" fmla="*/ 16 h 400"/>
                <a:gd name="T40" fmla="*/ 130 w 332"/>
                <a:gd name="T41" fmla="*/ 200 h 400"/>
                <a:gd name="T42" fmla="*/ 188 w 332"/>
                <a:gd name="T43" fmla="*/ 204 h 400"/>
                <a:gd name="T44" fmla="*/ 224 w 332"/>
                <a:gd name="T45" fmla="*/ 169 h 400"/>
                <a:gd name="T46" fmla="*/ 265 w 332"/>
                <a:gd name="T47" fmla="*/ 13 h 400"/>
                <a:gd name="T48" fmla="*/ 98 w 332"/>
                <a:gd name="T49" fmla="*/ 361 h 400"/>
                <a:gd name="T50" fmla="*/ 230 w 332"/>
                <a:gd name="T51" fmla="*/ 288 h 400"/>
                <a:gd name="T52" fmla="*/ 98 w 332"/>
                <a:gd name="T53" fmla="*/ 361 h 400"/>
                <a:gd name="T54" fmla="*/ 52 w 332"/>
                <a:gd name="T55" fmla="*/ 30 h 400"/>
                <a:gd name="T56" fmla="*/ 17 w 332"/>
                <a:gd name="T57" fmla="*/ 86 h 400"/>
                <a:gd name="T58" fmla="*/ 277 w 332"/>
                <a:gd name="T59" fmla="*/ 30 h 400"/>
                <a:gd name="T60" fmla="*/ 249 w 332"/>
                <a:gd name="T61" fmla="*/ 154 h 400"/>
                <a:gd name="T62" fmla="*/ 315 w 332"/>
                <a:gd name="T63" fmla="*/ 64 h 400"/>
                <a:gd name="T64" fmla="*/ 241 w 332"/>
                <a:gd name="T65" fmla="*/ 375 h 400"/>
                <a:gd name="T66" fmla="*/ 87 w 332"/>
                <a:gd name="T67" fmla="*/ 384 h 400"/>
                <a:gd name="T68" fmla="*/ 241 w 332"/>
                <a:gd name="T69" fmla="*/ 375 h 400"/>
                <a:gd name="T70" fmla="*/ 150 w 332"/>
                <a:gd name="T71" fmla="*/ 217 h 400"/>
                <a:gd name="T72" fmla="*/ 149 w 332"/>
                <a:gd name="T73" fmla="*/ 232 h 400"/>
                <a:gd name="T74" fmla="*/ 185 w 332"/>
                <a:gd name="T75" fmla="*/ 225 h 400"/>
                <a:gd name="T76" fmla="*/ 164 w 332"/>
                <a:gd name="T77" fmla="*/ 217 h 400"/>
                <a:gd name="T78" fmla="*/ 129 w 332"/>
                <a:gd name="T79" fmla="*/ 274 h 400"/>
                <a:gd name="T80" fmla="*/ 149 w 332"/>
                <a:gd name="T81" fmla="*/ 253 h 400"/>
                <a:gd name="T82" fmla="*/ 179 w 332"/>
                <a:gd name="T83" fmla="*/ 244 h 400"/>
                <a:gd name="T84" fmla="*/ 149 w 332"/>
                <a:gd name="T85" fmla="*/ 25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2" h="400">
                  <a:moveTo>
                    <a:pt x="191" y="256"/>
                  </a:moveTo>
                  <a:cubicBezTo>
                    <a:pt x="203" y="259"/>
                    <a:pt x="212" y="264"/>
                    <a:pt x="218" y="273"/>
                  </a:cubicBezTo>
                  <a:cubicBezTo>
                    <a:pt x="219" y="275"/>
                    <a:pt x="223" y="275"/>
                    <a:pt x="225" y="275"/>
                  </a:cubicBezTo>
                  <a:cubicBezTo>
                    <a:pt x="244" y="275"/>
                    <a:pt x="243" y="274"/>
                    <a:pt x="243" y="293"/>
                  </a:cubicBezTo>
                  <a:cubicBezTo>
                    <a:pt x="243" y="315"/>
                    <a:pt x="243" y="337"/>
                    <a:pt x="243" y="360"/>
                  </a:cubicBezTo>
                  <a:cubicBezTo>
                    <a:pt x="243" y="360"/>
                    <a:pt x="244" y="361"/>
                    <a:pt x="244" y="362"/>
                  </a:cubicBezTo>
                  <a:cubicBezTo>
                    <a:pt x="253" y="361"/>
                    <a:pt x="254" y="367"/>
                    <a:pt x="254" y="375"/>
                  </a:cubicBezTo>
                  <a:cubicBezTo>
                    <a:pt x="254" y="400"/>
                    <a:pt x="256" y="397"/>
                    <a:pt x="231" y="397"/>
                  </a:cubicBezTo>
                  <a:cubicBezTo>
                    <a:pt x="183" y="397"/>
                    <a:pt x="135" y="397"/>
                    <a:pt x="86" y="397"/>
                  </a:cubicBezTo>
                  <a:cubicBezTo>
                    <a:pt x="75" y="397"/>
                    <a:pt x="74" y="397"/>
                    <a:pt x="74" y="385"/>
                  </a:cubicBezTo>
                  <a:cubicBezTo>
                    <a:pt x="74" y="381"/>
                    <a:pt x="74" y="378"/>
                    <a:pt x="74" y="374"/>
                  </a:cubicBezTo>
                  <a:cubicBezTo>
                    <a:pt x="74" y="364"/>
                    <a:pt x="75" y="363"/>
                    <a:pt x="85" y="361"/>
                  </a:cubicBezTo>
                  <a:cubicBezTo>
                    <a:pt x="85" y="337"/>
                    <a:pt x="85" y="312"/>
                    <a:pt x="85" y="288"/>
                  </a:cubicBezTo>
                  <a:cubicBezTo>
                    <a:pt x="85" y="275"/>
                    <a:pt x="85" y="274"/>
                    <a:pt x="98" y="275"/>
                  </a:cubicBezTo>
                  <a:cubicBezTo>
                    <a:pt x="105" y="275"/>
                    <a:pt x="111" y="274"/>
                    <a:pt x="115" y="268"/>
                  </a:cubicBezTo>
                  <a:cubicBezTo>
                    <a:pt x="118" y="264"/>
                    <a:pt x="123" y="262"/>
                    <a:pt x="127" y="260"/>
                  </a:cubicBezTo>
                  <a:cubicBezTo>
                    <a:pt x="130" y="258"/>
                    <a:pt x="135" y="257"/>
                    <a:pt x="136" y="255"/>
                  </a:cubicBezTo>
                  <a:cubicBezTo>
                    <a:pt x="137" y="250"/>
                    <a:pt x="136" y="245"/>
                    <a:pt x="136" y="240"/>
                  </a:cubicBezTo>
                  <a:cubicBezTo>
                    <a:pt x="135" y="233"/>
                    <a:pt x="133" y="226"/>
                    <a:pt x="131" y="219"/>
                  </a:cubicBezTo>
                  <a:cubicBezTo>
                    <a:pt x="131" y="217"/>
                    <a:pt x="129" y="215"/>
                    <a:pt x="128" y="213"/>
                  </a:cubicBezTo>
                  <a:cubicBezTo>
                    <a:pt x="114" y="204"/>
                    <a:pt x="104" y="192"/>
                    <a:pt x="95" y="179"/>
                  </a:cubicBezTo>
                  <a:cubicBezTo>
                    <a:pt x="93" y="176"/>
                    <a:pt x="89" y="173"/>
                    <a:pt x="86" y="172"/>
                  </a:cubicBezTo>
                  <a:cubicBezTo>
                    <a:pt x="52" y="156"/>
                    <a:pt x="23" y="133"/>
                    <a:pt x="8" y="97"/>
                  </a:cubicBezTo>
                  <a:cubicBezTo>
                    <a:pt x="4" y="87"/>
                    <a:pt x="2" y="75"/>
                    <a:pt x="1" y="64"/>
                  </a:cubicBezTo>
                  <a:cubicBezTo>
                    <a:pt x="0" y="39"/>
                    <a:pt x="20" y="18"/>
                    <a:pt x="46" y="16"/>
                  </a:cubicBezTo>
                  <a:cubicBezTo>
                    <a:pt x="48" y="16"/>
                    <a:pt x="50" y="16"/>
                    <a:pt x="51" y="16"/>
                  </a:cubicBezTo>
                  <a:cubicBezTo>
                    <a:pt x="54" y="2"/>
                    <a:pt x="55" y="0"/>
                    <a:pt x="69" y="0"/>
                  </a:cubicBezTo>
                  <a:cubicBezTo>
                    <a:pt x="132" y="0"/>
                    <a:pt x="195" y="0"/>
                    <a:pt x="258" y="0"/>
                  </a:cubicBezTo>
                  <a:cubicBezTo>
                    <a:pt x="274" y="0"/>
                    <a:pt x="275" y="1"/>
                    <a:pt x="277" y="16"/>
                  </a:cubicBezTo>
                  <a:cubicBezTo>
                    <a:pt x="283" y="17"/>
                    <a:pt x="289" y="17"/>
                    <a:pt x="295" y="19"/>
                  </a:cubicBezTo>
                  <a:cubicBezTo>
                    <a:pt x="320" y="28"/>
                    <a:pt x="332" y="51"/>
                    <a:pt x="326" y="80"/>
                  </a:cubicBezTo>
                  <a:cubicBezTo>
                    <a:pt x="320" y="110"/>
                    <a:pt x="301" y="133"/>
                    <a:pt x="278" y="151"/>
                  </a:cubicBezTo>
                  <a:cubicBezTo>
                    <a:pt x="266" y="159"/>
                    <a:pt x="253" y="165"/>
                    <a:pt x="241" y="172"/>
                  </a:cubicBezTo>
                  <a:cubicBezTo>
                    <a:pt x="239" y="173"/>
                    <a:pt x="236" y="175"/>
                    <a:pt x="235" y="177"/>
                  </a:cubicBezTo>
                  <a:cubicBezTo>
                    <a:pt x="225" y="192"/>
                    <a:pt x="214" y="204"/>
                    <a:pt x="200" y="214"/>
                  </a:cubicBezTo>
                  <a:cubicBezTo>
                    <a:pt x="198" y="215"/>
                    <a:pt x="198" y="219"/>
                    <a:pt x="197" y="221"/>
                  </a:cubicBezTo>
                  <a:cubicBezTo>
                    <a:pt x="196" y="226"/>
                    <a:pt x="196" y="231"/>
                    <a:pt x="195" y="236"/>
                  </a:cubicBezTo>
                  <a:cubicBezTo>
                    <a:pt x="194" y="242"/>
                    <a:pt x="192" y="249"/>
                    <a:pt x="191" y="256"/>
                  </a:cubicBezTo>
                  <a:close/>
                  <a:moveTo>
                    <a:pt x="65" y="13"/>
                  </a:moveTo>
                  <a:cubicBezTo>
                    <a:pt x="65" y="14"/>
                    <a:pt x="65" y="15"/>
                    <a:pt x="65" y="16"/>
                  </a:cubicBezTo>
                  <a:cubicBezTo>
                    <a:pt x="65" y="59"/>
                    <a:pt x="72" y="102"/>
                    <a:pt x="89" y="142"/>
                  </a:cubicBezTo>
                  <a:cubicBezTo>
                    <a:pt x="99" y="164"/>
                    <a:pt x="111" y="184"/>
                    <a:pt x="130" y="200"/>
                  </a:cubicBezTo>
                  <a:cubicBezTo>
                    <a:pt x="133" y="202"/>
                    <a:pt x="137" y="204"/>
                    <a:pt x="140" y="204"/>
                  </a:cubicBezTo>
                  <a:cubicBezTo>
                    <a:pt x="156" y="204"/>
                    <a:pt x="172" y="204"/>
                    <a:pt x="188" y="204"/>
                  </a:cubicBezTo>
                  <a:cubicBezTo>
                    <a:pt x="191" y="204"/>
                    <a:pt x="194" y="203"/>
                    <a:pt x="196" y="201"/>
                  </a:cubicBezTo>
                  <a:cubicBezTo>
                    <a:pt x="206" y="191"/>
                    <a:pt x="216" y="181"/>
                    <a:pt x="224" y="169"/>
                  </a:cubicBezTo>
                  <a:cubicBezTo>
                    <a:pt x="242" y="143"/>
                    <a:pt x="251" y="113"/>
                    <a:pt x="257" y="82"/>
                  </a:cubicBezTo>
                  <a:cubicBezTo>
                    <a:pt x="261" y="60"/>
                    <a:pt x="263" y="37"/>
                    <a:pt x="265" y="13"/>
                  </a:cubicBezTo>
                  <a:cubicBezTo>
                    <a:pt x="197" y="13"/>
                    <a:pt x="131" y="13"/>
                    <a:pt x="65" y="13"/>
                  </a:cubicBezTo>
                  <a:close/>
                  <a:moveTo>
                    <a:pt x="98" y="361"/>
                  </a:moveTo>
                  <a:cubicBezTo>
                    <a:pt x="143" y="361"/>
                    <a:pt x="186" y="361"/>
                    <a:pt x="230" y="361"/>
                  </a:cubicBezTo>
                  <a:cubicBezTo>
                    <a:pt x="230" y="336"/>
                    <a:pt x="230" y="312"/>
                    <a:pt x="230" y="288"/>
                  </a:cubicBezTo>
                  <a:cubicBezTo>
                    <a:pt x="186" y="288"/>
                    <a:pt x="142" y="288"/>
                    <a:pt x="98" y="288"/>
                  </a:cubicBezTo>
                  <a:cubicBezTo>
                    <a:pt x="98" y="312"/>
                    <a:pt x="98" y="337"/>
                    <a:pt x="98" y="361"/>
                  </a:cubicBezTo>
                  <a:close/>
                  <a:moveTo>
                    <a:pt x="80" y="154"/>
                  </a:moveTo>
                  <a:cubicBezTo>
                    <a:pt x="63" y="114"/>
                    <a:pt x="55" y="72"/>
                    <a:pt x="52" y="30"/>
                  </a:cubicBezTo>
                  <a:cubicBezTo>
                    <a:pt x="37" y="26"/>
                    <a:pt x="20" y="38"/>
                    <a:pt x="15" y="52"/>
                  </a:cubicBezTo>
                  <a:cubicBezTo>
                    <a:pt x="12" y="63"/>
                    <a:pt x="13" y="75"/>
                    <a:pt x="17" y="86"/>
                  </a:cubicBezTo>
                  <a:cubicBezTo>
                    <a:pt x="27" y="118"/>
                    <a:pt x="51" y="138"/>
                    <a:pt x="80" y="154"/>
                  </a:cubicBezTo>
                  <a:close/>
                  <a:moveTo>
                    <a:pt x="277" y="30"/>
                  </a:moveTo>
                  <a:cubicBezTo>
                    <a:pt x="274" y="51"/>
                    <a:pt x="272" y="72"/>
                    <a:pt x="267" y="93"/>
                  </a:cubicBezTo>
                  <a:cubicBezTo>
                    <a:pt x="262" y="114"/>
                    <a:pt x="255" y="134"/>
                    <a:pt x="249" y="154"/>
                  </a:cubicBezTo>
                  <a:cubicBezTo>
                    <a:pt x="268" y="145"/>
                    <a:pt x="292" y="124"/>
                    <a:pt x="304" y="104"/>
                  </a:cubicBezTo>
                  <a:cubicBezTo>
                    <a:pt x="311" y="92"/>
                    <a:pt x="315" y="78"/>
                    <a:pt x="315" y="64"/>
                  </a:cubicBezTo>
                  <a:cubicBezTo>
                    <a:pt x="315" y="43"/>
                    <a:pt x="296" y="26"/>
                    <a:pt x="277" y="30"/>
                  </a:cubicBezTo>
                  <a:close/>
                  <a:moveTo>
                    <a:pt x="241" y="375"/>
                  </a:moveTo>
                  <a:cubicBezTo>
                    <a:pt x="190" y="375"/>
                    <a:pt x="139" y="375"/>
                    <a:pt x="87" y="375"/>
                  </a:cubicBezTo>
                  <a:cubicBezTo>
                    <a:pt x="87" y="378"/>
                    <a:pt x="87" y="381"/>
                    <a:pt x="87" y="384"/>
                  </a:cubicBezTo>
                  <a:cubicBezTo>
                    <a:pt x="139" y="384"/>
                    <a:pt x="190" y="384"/>
                    <a:pt x="241" y="384"/>
                  </a:cubicBezTo>
                  <a:cubicBezTo>
                    <a:pt x="241" y="381"/>
                    <a:pt x="241" y="378"/>
                    <a:pt x="241" y="375"/>
                  </a:cubicBezTo>
                  <a:close/>
                  <a:moveTo>
                    <a:pt x="164" y="217"/>
                  </a:moveTo>
                  <a:cubicBezTo>
                    <a:pt x="159" y="217"/>
                    <a:pt x="154" y="218"/>
                    <a:pt x="150" y="217"/>
                  </a:cubicBezTo>
                  <a:cubicBezTo>
                    <a:pt x="144" y="217"/>
                    <a:pt x="144" y="221"/>
                    <a:pt x="144" y="225"/>
                  </a:cubicBezTo>
                  <a:cubicBezTo>
                    <a:pt x="144" y="229"/>
                    <a:pt x="144" y="232"/>
                    <a:pt x="149" y="232"/>
                  </a:cubicBezTo>
                  <a:cubicBezTo>
                    <a:pt x="159" y="231"/>
                    <a:pt x="168" y="231"/>
                    <a:pt x="177" y="232"/>
                  </a:cubicBezTo>
                  <a:cubicBezTo>
                    <a:pt x="182" y="232"/>
                    <a:pt x="185" y="230"/>
                    <a:pt x="185" y="225"/>
                  </a:cubicBezTo>
                  <a:cubicBezTo>
                    <a:pt x="185" y="220"/>
                    <a:pt x="183" y="217"/>
                    <a:pt x="177" y="217"/>
                  </a:cubicBezTo>
                  <a:cubicBezTo>
                    <a:pt x="173" y="218"/>
                    <a:pt x="169" y="217"/>
                    <a:pt x="164" y="217"/>
                  </a:cubicBezTo>
                  <a:close/>
                  <a:moveTo>
                    <a:pt x="199" y="274"/>
                  </a:moveTo>
                  <a:cubicBezTo>
                    <a:pt x="176" y="263"/>
                    <a:pt x="152" y="263"/>
                    <a:pt x="129" y="274"/>
                  </a:cubicBezTo>
                  <a:cubicBezTo>
                    <a:pt x="152" y="274"/>
                    <a:pt x="176" y="274"/>
                    <a:pt x="199" y="274"/>
                  </a:cubicBezTo>
                  <a:close/>
                  <a:moveTo>
                    <a:pt x="149" y="253"/>
                  </a:moveTo>
                  <a:cubicBezTo>
                    <a:pt x="160" y="253"/>
                    <a:pt x="169" y="253"/>
                    <a:pt x="179" y="253"/>
                  </a:cubicBezTo>
                  <a:cubicBezTo>
                    <a:pt x="179" y="250"/>
                    <a:pt x="179" y="247"/>
                    <a:pt x="179" y="244"/>
                  </a:cubicBezTo>
                  <a:cubicBezTo>
                    <a:pt x="169" y="244"/>
                    <a:pt x="159" y="244"/>
                    <a:pt x="149" y="244"/>
                  </a:cubicBezTo>
                  <a:cubicBezTo>
                    <a:pt x="149" y="247"/>
                    <a:pt x="149" y="250"/>
                    <a:pt x="149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-2559235" y="2919774"/>
              <a:ext cx="252413" cy="596900"/>
            </a:xfrm>
            <a:custGeom>
              <a:avLst/>
              <a:gdLst>
                <a:gd name="T0" fmla="*/ 67 w 67"/>
                <a:gd name="T1" fmla="*/ 1 h 158"/>
                <a:gd name="T2" fmla="*/ 7 w 67"/>
                <a:gd name="T3" fmla="*/ 158 h 158"/>
                <a:gd name="T4" fmla="*/ 0 w 67"/>
                <a:gd name="T5" fmla="*/ 148 h 158"/>
                <a:gd name="T6" fmla="*/ 54 w 67"/>
                <a:gd name="T7" fmla="*/ 1 h 158"/>
                <a:gd name="T8" fmla="*/ 57 w 67"/>
                <a:gd name="T9" fmla="*/ 0 h 158"/>
                <a:gd name="T10" fmla="*/ 67 w 67"/>
                <a:gd name="T11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8">
                  <a:moveTo>
                    <a:pt x="67" y="1"/>
                  </a:moveTo>
                  <a:cubicBezTo>
                    <a:pt x="61" y="59"/>
                    <a:pt x="52" y="115"/>
                    <a:pt x="7" y="158"/>
                  </a:cubicBezTo>
                  <a:cubicBezTo>
                    <a:pt x="4" y="154"/>
                    <a:pt x="2" y="151"/>
                    <a:pt x="0" y="148"/>
                  </a:cubicBezTo>
                  <a:cubicBezTo>
                    <a:pt x="41" y="107"/>
                    <a:pt x="48" y="54"/>
                    <a:pt x="54" y="1"/>
                  </a:cubicBezTo>
                  <a:cubicBezTo>
                    <a:pt x="55" y="1"/>
                    <a:pt x="56" y="0"/>
                    <a:pt x="57" y="0"/>
                  </a:cubicBezTo>
                  <a:cubicBezTo>
                    <a:pt x="59" y="1"/>
                    <a:pt x="62" y="1"/>
                    <a:pt x="6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7"/>
            <p:cNvSpPr>
              <a:spLocks noEditPoints="1"/>
            </p:cNvSpPr>
            <p:nvPr/>
          </p:nvSpPr>
          <p:spPr bwMode="auto">
            <a:xfrm>
              <a:off x="-2841810" y="3948473"/>
              <a:ext cx="411163" cy="192087"/>
            </a:xfrm>
            <a:custGeom>
              <a:avLst/>
              <a:gdLst>
                <a:gd name="T0" fmla="*/ 54 w 109"/>
                <a:gd name="T1" fmla="*/ 51 h 51"/>
                <a:gd name="T2" fmla="*/ 9 w 109"/>
                <a:gd name="T3" fmla="*/ 51 h 51"/>
                <a:gd name="T4" fmla="*/ 0 w 109"/>
                <a:gd name="T5" fmla="*/ 42 h 51"/>
                <a:gd name="T6" fmla="*/ 0 w 109"/>
                <a:gd name="T7" fmla="*/ 9 h 51"/>
                <a:gd name="T8" fmla="*/ 8 w 109"/>
                <a:gd name="T9" fmla="*/ 0 h 51"/>
                <a:gd name="T10" fmla="*/ 100 w 109"/>
                <a:gd name="T11" fmla="*/ 0 h 51"/>
                <a:gd name="T12" fmla="*/ 109 w 109"/>
                <a:gd name="T13" fmla="*/ 8 h 51"/>
                <a:gd name="T14" fmla="*/ 109 w 109"/>
                <a:gd name="T15" fmla="*/ 43 h 51"/>
                <a:gd name="T16" fmla="*/ 100 w 109"/>
                <a:gd name="T17" fmla="*/ 51 h 51"/>
                <a:gd name="T18" fmla="*/ 54 w 109"/>
                <a:gd name="T19" fmla="*/ 51 h 51"/>
                <a:gd name="T20" fmla="*/ 13 w 109"/>
                <a:gd name="T21" fmla="*/ 13 h 51"/>
                <a:gd name="T22" fmla="*/ 13 w 109"/>
                <a:gd name="T23" fmla="*/ 38 h 51"/>
                <a:gd name="T24" fmla="*/ 96 w 109"/>
                <a:gd name="T25" fmla="*/ 38 h 51"/>
                <a:gd name="T26" fmla="*/ 96 w 109"/>
                <a:gd name="T27" fmla="*/ 13 h 51"/>
                <a:gd name="T28" fmla="*/ 13 w 109"/>
                <a:gd name="T2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51">
                  <a:moveTo>
                    <a:pt x="54" y="51"/>
                  </a:moveTo>
                  <a:cubicBezTo>
                    <a:pt x="39" y="51"/>
                    <a:pt x="24" y="50"/>
                    <a:pt x="9" y="51"/>
                  </a:cubicBezTo>
                  <a:cubicBezTo>
                    <a:pt x="3" y="51"/>
                    <a:pt x="0" y="48"/>
                    <a:pt x="0" y="42"/>
                  </a:cubicBezTo>
                  <a:cubicBezTo>
                    <a:pt x="0" y="31"/>
                    <a:pt x="0" y="20"/>
                    <a:pt x="0" y="9"/>
                  </a:cubicBezTo>
                  <a:cubicBezTo>
                    <a:pt x="0" y="3"/>
                    <a:pt x="2" y="0"/>
                    <a:pt x="8" y="0"/>
                  </a:cubicBezTo>
                  <a:cubicBezTo>
                    <a:pt x="39" y="1"/>
                    <a:pt x="70" y="1"/>
                    <a:pt x="100" y="0"/>
                  </a:cubicBezTo>
                  <a:cubicBezTo>
                    <a:pt x="106" y="0"/>
                    <a:pt x="109" y="3"/>
                    <a:pt x="109" y="8"/>
                  </a:cubicBezTo>
                  <a:cubicBezTo>
                    <a:pt x="108" y="20"/>
                    <a:pt x="108" y="31"/>
                    <a:pt x="109" y="43"/>
                  </a:cubicBezTo>
                  <a:cubicBezTo>
                    <a:pt x="109" y="48"/>
                    <a:pt x="106" y="51"/>
                    <a:pt x="100" y="51"/>
                  </a:cubicBezTo>
                  <a:cubicBezTo>
                    <a:pt x="85" y="51"/>
                    <a:pt x="69" y="51"/>
                    <a:pt x="54" y="51"/>
                  </a:cubicBezTo>
                  <a:close/>
                  <a:moveTo>
                    <a:pt x="13" y="13"/>
                  </a:moveTo>
                  <a:cubicBezTo>
                    <a:pt x="13" y="22"/>
                    <a:pt x="13" y="30"/>
                    <a:pt x="13" y="38"/>
                  </a:cubicBezTo>
                  <a:cubicBezTo>
                    <a:pt x="40" y="38"/>
                    <a:pt x="68" y="38"/>
                    <a:pt x="96" y="38"/>
                  </a:cubicBezTo>
                  <a:cubicBezTo>
                    <a:pt x="96" y="29"/>
                    <a:pt x="96" y="22"/>
                    <a:pt x="96" y="13"/>
                  </a:cubicBezTo>
                  <a:cubicBezTo>
                    <a:pt x="68" y="13"/>
                    <a:pt x="41" y="13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1061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140" y="1080070"/>
            <a:ext cx="9130027" cy="5513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Robotic Process Automation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49768" b="68999"/>
          <a:stretch/>
        </p:blipFill>
        <p:spPr>
          <a:xfrm>
            <a:off x="5943600" y="4412936"/>
            <a:ext cx="3167762" cy="1777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32317" r="5620" b="25490"/>
          <a:stretch/>
        </p:blipFill>
        <p:spPr>
          <a:xfrm>
            <a:off x="278818" y="1232570"/>
            <a:ext cx="5777354" cy="5040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8" b="654"/>
          <a:stretch/>
        </p:blipFill>
        <p:spPr>
          <a:xfrm>
            <a:off x="3505200" y="1954559"/>
            <a:ext cx="5235306" cy="200126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076760" y="1224378"/>
            <a:ext cx="0" cy="50403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32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37580" y="2381250"/>
            <a:ext cx="3601590" cy="504222"/>
          </a:xfrm>
        </p:spPr>
        <p:txBody>
          <a:bodyPr/>
          <a:lstStyle/>
          <a:p>
            <a:r>
              <a:rPr lang="en-US" dirty="0"/>
              <a:t>Predictive analysis in Healthcare 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913563"/>
            <a:ext cx="2238375" cy="215900"/>
          </a:xfrm>
        </p:spPr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913563"/>
            <a:ext cx="3041650" cy="215900"/>
          </a:xfrm>
        </p:spPr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361238" y="6913563"/>
            <a:ext cx="2239962" cy="215900"/>
          </a:xfrm>
        </p:spPr>
        <p:txBody>
          <a:bodyPr/>
          <a:lstStyle/>
          <a:p>
            <a:fld id="{DFE2E81E-DA26-492B-ACD4-80D7A63F5E6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04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2417432"/>
            <a:ext cx="3156452" cy="21191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chemeClr val="tx2"/>
                </a:solidFill>
              </a:rPr>
              <a:t>Customer Management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Customer Segmentation Analytics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Customer Satisfaction Analytics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Cross-sell/Up-sell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Product Identification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Personalised treatments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Chat-bots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4609265"/>
            <a:ext cx="3156452" cy="21191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GB" sz="16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Portfolio Risk Management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Selective Health Underwriting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Predictive Pricing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Premium Trend Analysis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</a:rPr>
              <a:t>Underwriting and Risk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47088" y="2417432"/>
            <a:ext cx="3156452" cy="21191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chemeClr val="tx2"/>
                </a:solidFill>
              </a:rPr>
              <a:t>Customer Acquisition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Segmented Sales Approach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Campaign Management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Personalised Marketing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Productivity and Success Factors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pPr algn="ctr"/>
            <a:endParaRPr lang="en-GB" sz="1100" dirty="0"/>
          </a:p>
        </p:txBody>
      </p:sp>
      <p:sp>
        <p:nvSpPr>
          <p:cNvPr id="18" name="Rectangle 17"/>
          <p:cNvSpPr/>
          <p:nvPr/>
        </p:nvSpPr>
        <p:spPr>
          <a:xfrm>
            <a:off x="4747088" y="4609265"/>
            <a:ext cx="3156452" cy="21191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Automated Claim Adjudication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Fraud/Abuse Identification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</a:rPr>
              <a:t>Opportunity Assessment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tx2"/>
                </a:solidFill>
              </a:rPr>
              <a:t>Policy Servicing and Claims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Predictive Analysis – What opportunities?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4887" y="918541"/>
            <a:ext cx="9137844" cy="688801"/>
          </a:xfrm>
        </p:spPr>
        <p:txBody>
          <a:bodyPr/>
          <a:lstStyle/>
          <a:p>
            <a:r>
              <a:rPr lang="en-US" sz="1800" dirty="0"/>
              <a:t>Predictive Analytics tries to better understand future events to improve bottom line and competitive advantage of a company</a:t>
            </a:r>
            <a:endParaRPr lang="en-GB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228140" y="6924830"/>
            <a:ext cx="2239355" cy="216000"/>
          </a:xfrm>
        </p:spPr>
        <p:txBody>
          <a:bodyPr/>
          <a:lstStyle/>
          <a:p>
            <a:fld id="{849A8F4A-A9D2-49F2-9BBE-76115989E8F8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Public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524000" y="1884352"/>
            <a:ext cx="6379539" cy="4456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Application Areas [Examples]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597" y="4037612"/>
            <a:ext cx="3096344" cy="1080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Advanced Analytics and</a:t>
            </a:r>
          </a:p>
          <a:p>
            <a:pPr algn="ctr"/>
            <a:r>
              <a:rPr lang="en-GB" sz="1400" dirty="0"/>
              <a:t>Machine Learning opportunities in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2563772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820932" cy="432000"/>
          </a:xfrm>
        </p:spPr>
        <p:txBody>
          <a:bodyPr/>
          <a:lstStyle/>
          <a:p>
            <a:r>
              <a:rPr lang="en-US" sz="2000" dirty="0"/>
              <a:t>Predictive Analytics at Daman</a:t>
            </a:r>
            <a:endParaRPr lang="en-GB" sz="2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/>
              <a:t>Daman is using the power of advanced and predictive analytics in different areas to improve its competitive advantage</a:t>
            </a:r>
            <a:endParaRPr lang="en-GB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9A8F4A-A9D2-49F2-9BBE-76115989E8F8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Public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33" name="Pentagon 32"/>
          <p:cNvSpPr/>
          <p:nvPr/>
        </p:nvSpPr>
        <p:spPr>
          <a:xfrm>
            <a:off x="397190" y="2505232"/>
            <a:ext cx="4197527" cy="429263"/>
          </a:xfrm>
          <a:prstGeom prst="homePlate">
            <a:avLst>
              <a:gd name="adj" fmla="val 38100"/>
            </a:avLst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Risk Assessment/Underwriting</a:t>
            </a:r>
          </a:p>
        </p:txBody>
      </p:sp>
      <p:sp>
        <p:nvSpPr>
          <p:cNvPr id="34" name="Oval 33"/>
          <p:cNvSpPr/>
          <p:nvPr/>
        </p:nvSpPr>
        <p:spPr>
          <a:xfrm>
            <a:off x="266948" y="2536461"/>
            <a:ext cx="370353" cy="3703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Pentagon 34"/>
          <p:cNvSpPr/>
          <p:nvPr/>
        </p:nvSpPr>
        <p:spPr>
          <a:xfrm>
            <a:off x="5160640" y="2505232"/>
            <a:ext cx="4197527" cy="429263"/>
          </a:xfrm>
          <a:prstGeom prst="homePlate">
            <a:avLst>
              <a:gd name="adj" fmla="val 38100"/>
            </a:avLst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Anomaly Detection</a:t>
            </a:r>
          </a:p>
        </p:txBody>
      </p:sp>
      <p:sp>
        <p:nvSpPr>
          <p:cNvPr id="36" name="Oval 35"/>
          <p:cNvSpPr/>
          <p:nvPr/>
        </p:nvSpPr>
        <p:spPr>
          <a:xfrm>
            <a:off x="5030398" y="2536461"/>
            <a:ext cx="370353" cy="3703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7" name="Pentagon 36"/>
          <p:cNvSpPr/>
          <p:nvPr/>
        </p:nvSpPr>
        <p:spPr>
          <a:xfrm>
            <a:off x="397190" y="4536554"/>
            <a:ext cx="4197527" cy="429263"/>
          </a:xfrm>
          <a:prstGeom prst="homePlate">
            <a:avLst>
              <a:gd name="adj" fmla="val 38100"/>
            </a:avLst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Claims Management</a:t>
            </a:r>
          </a:p>
        </p:txBody>
      </p:sp>
      <p:sp>
        <p:nvSpPr>
          <p:cNvPr id="38" name="Oval 37"/>
          <p:cNvSpPr/>
          <p:nvPr/>
        </p:nvSpPr>
        <p:spPr>
          <a:xfrm>
            <a:off x="266948" y="4567783"/>
            <a:ext cx="370353" cy="3703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Pentagon 38"/>
          <p:cNvSpPr/>
          <p:nvPr/>
        </p:nvSpPr>
        <p:spPr>
          <a:xfrm>
            <a:off x="5160640" y="4536554"/>
            <a:ext cx="4197527" cy="429263"/>
          </a:xfrm>
          <a:prstGeom prst="homePlate">
            <a:avLst>
              <a:gd name="adj" fmla="val 38100"/>
            </a:avLst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Member Profiling</a:t>
            </a:r>
          </a:p>
        </p:txBody>
      </p:sp>
      <p:sp>
        <p:nvSpPr>
          <p:cNvPr id="40" name="Oval 39"/>
          <p:cNvSpPr/>
          <p:nvPr/>
        </p:nvSpPr>
        <p:spPr>
          <a:xfrm>
            <a:off x="5030398" y="4567783"/>
            <a:ext cx="370353" cy="3703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275720" y="5140603"/>
            <a:ext cx="1967366" cy="898046"/>
            <a:chOff x="5359786" y="5084830"/>
            <a:chExt cx="809856" cy="369676"/>
          </a:xfrm>
          <a:solidFill>
            <a:schemeClr val="accent2"/>
          </a:solidFill>
        </p:grpSpPr>
        <p:sp>
          <p:nvSpPr>
            <p:cNvPr id="42" name="Freeform 765"/>
            <p:cNvSpPr>
              <a:spLocks noChangeAspect="1" noEditPoints="1"/>
            </p:cNvSpPr>
            <p:nvPr/>
          </p:nvSpPr>
          <p:spPr bwMode="auto">
            <a:xfrm>
              <a:off x="5359786" y="5084830"/>
              <a:ext cx="369676" cy="369676"/>
            </a:xfrm>
            <a:custGeom>
              <a:avLst/>
              <a:gdLst>
                <a:gd name="T0" fmla="*/ 213 w 512"/>
                <a:gd name="T1" fmla="*/ 160 h 512"/>
                <a:gd name="T2" fmla="*/ 256 w 512"/>
                <a:gd name="T3" fmla="*/ 117 h 512"/>
                <a:gd name="T4" fmla="*/ 298 w 512"/>
                <a:gd name="T5" fmla="*/ 160 h 512"/>
                <a:gd name="T6" fmla="*/ 256 w 512"/>
                <a:gd name="T7" fmla="*/ 202 h 512"/>
                <a:gd name="T8" fmla="*/ 213 w 512"/>
                <a:gd name="T9" fmla="*/ 160 h 512"/>
                <a:gd name="T10" fmla="*/ 512 w 512"/>
                <a:gd name="T11" fmla="*/ 256 h 512"/>
                <a:gd name="T12" fmla="*/ 256 w 512"/>
                <a:gd name="T13" fmla="*/ 512 h 512"/>
                <a:gd name="T14" fmla="*/ 0 w 512"/>
                <a:gd name="T15" fmla="*/ 256 h 512"/>
                <a:gd name="T16" fmla="*/ 256 w 512"/>
                <a:gd name="T17" fmla="*/ 0 h 512"/>
                <a:gd name="T18" fmla="*/ 512 w 512"/>
                <a:gd name="T19" fmla="*/ 256 h 512"/>
                <a:gd name="T20" fmla="*/ 192 w 512"/>
                <a:gd name="T21" fmla="*/ 160 h 512"/>
                <a:gd name="T22" fmla="*/ 256 w 512"/>
                <a:gd name="T23" fmla="*/ 224 h 512"/>
                <a:gd name="T24" fmla="*/ 320 w 512"/>
                <a:gd name="T25" fmla="*/ 160 h 512"/>
                <a:gd name="T26" fmla="*/ 256 w 512"/>
                <a:gd name="T27" fmla="*/ 96 h 512"/>
                <a:gd name="T28" fmla="*/ 192 w 512"/>
                <a:gd name="T29" fmla="*/ 160 h 512"/>
                <a:gd name="T30" fmla="*/ 384 w 512"/>
                <a:gd name="T31" fmla="*/ 309 h 512"/>
                <a:gd name="T32" fmla="*/ 320 w 512"/>
                <a:gd name="T33" fmla="*/ 245 h 512"/>
                <a:gd name="T34" fmla="*/ 192 w 512"/>
                <a:gd name="T35" fmla="*/ 245 h 512"/>
                <a:gd name="T36" fmla="*/ 128 w 512"/>
                <a:gd name="T37" fmla="*/ 309 h 512"/>
                <a:gd name="T38" fmla="*/ 128 w 512"/>
                <a:gd name="T39" fmla="*/ 405 h 512"/>
                <a:gd name="T40" fmla="*/ 138 w 512"/>
                <a:gd name="T41" fmla="*/ 416 h 512"/>
                <a:gd name="T42" fmla="*/ 149 w 512"/>
                <a:gd name="T43" fmla="*/ 405 h 512"/>
                <a:gd name="T44" fmla="*/ 149 w 512"/>
                <a:gd name="T45" fmla="*/ 309 h 512"/>
                <a:gd name="T46" fmla="*/ 192 w 512"/>
                <a:gd name="T47" fmla="*/ 266 h 512"/>
                <a:gd name="T48" fmla="*/ 320 w 512"/>
                <a:gd name="T49" fmla="*/ 266 h 512"/>
                <a:gd name="T50" fmla="*/ 362 w 512"/>
                <a:gd name="T51" fmla="*/ 309 h 512"/>
                <a:gd name="T52" fmla="*/ 362 w 512"/>
                <a:gd name="T53" fmla="*/ 405 h 512"/>
                <a:gd name="T54" fmla="*/ 373 w 512"/>
                <a:gd name="T55" fmla="*/ 416 h 512"/>
                <a:gd name="T56" fmla="*/ 384 w 512"/>
                <a:gd name="T57" fmla="*/ 405 h 512"/>
                <a:gd name="T58" fmla="*/ 384 w 512"/>
                <a:gd name="T59" fmla="*/ 30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2" h="512">
                  <a:moveTo>
                    <a:pt x="213" y="160"/>
                  </a:moveTo>
                  <a:cubicBezTo>
                    <a:pt x="213" y="136"/>
                    <a:pt x="232" y="117"/>
                    <a:pt x="256" y="117"/>
                  </a:cubicBezTo>
                  <a:cubicBezTo>
                    <a:pt x="279" y="117"/>
                    <a:pt x="298" y="136"/>
                    <a:pt x="298" y="160"/>
                  </a:cubicBezTo>
                  <a:cubicBezTo>
                    <a:pt x="298" y="183"/>
                    <a:pt x="279" y="202"/>
                    <a:pt x="256" y="202"/>
                  </a:cubicBezTo>
                  <a:cubicBezTo>
                    <a:pt x="232" y="202"/>
                    <a:pt x="213" y="183"/>
                    <a:pt x="213" y="160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192" y="160"/>
                  </a:moveTo>
                  <a:cubicBezTo>
                    <a:pt x="192" y="195"/>
                    <a:pt x="220" y="224"/>
                    <a:pt x="256" y="224"/>
                  </a:cubicBezTo>
                  <a:cubicBezTo>
                    <a:pt x="291" y="224"/>
                    <a:pt x="320" y="195"/>
                    <a:pt x="320" y="160"/>
                  </a:cubicBezTo>
                  <a:cubicBezTo>
                    <a:pt x="320" y="124"/>
                    <a:pt x="291" y="96"/>
                    <a:pt x="256" y="96"/>
                  </a:cubicBezTo>
                  <a:cubicBezTo>
                    <a:pt x="220" y="96"/>
                    <a:pt x="192" y="124"/>
                    <a:pt x="192" y="160"/>
                  </a:cubicBezTo>
                  <a:close/>
                  <a:moveTo>
                    <a:pt x="384" y="309"/>
                  </a:moveTo>
                  <a:cubicBezTo>
                    <a:pt x="384" y="274"/>
                    <a:pt x="355" y="245"/>
                    <a:pt x="320" y="245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56" y="245"/>
                    <a:pt x="128" y="274"/>
                    <a:pt x="128" y="309"/>
                  </a:cubicBezTo>
                  <a:cubicBezTo>
                    <a:pt x="128" y="405"/>
                    <a:pt x="128" y="405"/>
                    <a:pt x="128" y="405"/>
                  </a:cubicBezTo>
                  <a:cubicBezTo>
                    <a:pt x="128" y="411"/>
                    <a:pt x="132" y="416"/>
                    <a:pt x="138" y="416"/>
                  </a:cubicBezTo>
                  <a:cubicBezTo>
                    <a:pt x="144" y="416"/>
                    <a:pt x="149" y="411"/>
                    <a:pt x="149" y="405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285"/>
                    <a:pt x="168" y="266"/>
                    <a:pt x="192" y="266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43" y="266"/>
                    <a:pt x="362" y="285"/>
                    <a:pt x="362" y="309"/>
                  </a:cubicBezTo>
                  <a:cubicBezTo>
                    <a:pt x="362" y="405"/>
                    <a:pt x="362" y="405"/>
                    <a:pt x="362" y="405"/>
                  </a:cubicBezTo>
                  <a:cubicBezTo>
                    <a:pt x="362" y="411"/>
                    <a:pt x="367" y="416"/>
                    <a:pt x="373" y="416"/>
                  </a:cubicBezTo>
                  <a:cubicBezTo>
                    <a:pt x="379" y="416"/>
                    <a:pt x="384" y="411"/>
                    <a:pt x="384" y="405"/>
                  </a:cubicBezTo>
                  <a:lnTo>
                    <a:pt x="384" y="30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4"/>
            <p:cNvSpPr>
              <a:spLocks noChangeAspect="1" noEditPoints="1"/>
            </p:cNvSpPr>
            <p:nvPr/>
          </p:nvSpPr>
          <p:spPr bwMode="auto">
            <a:xfrm>
              <a:off x="5800578" y="5086524"/>
              <a:ext cx="369064" cy="367982"/>
            </a:xfrm>
            <a:custGeom>
              <a:avLst/>
              <a:gdLst>
                <a:gd name="T0" fmla="*/ 0 w 512"/>
                <a:gd name="T1" fmla="*/ 256 h 512"/>
                <a:gd name="T2" fmla="*/ 512 w 512"/>
                <a:gd name="T3" fmla="*/ 256 h 512"/>
                <a:gd name="T4" fmla="*/ 117 w 512"/>
                <a:gd name="T5" fmla="*/ 362 h 512"/>
                <a:gd name="T6" fmla="*/ 96 w 512"/>
                <a:gd name="T7" fmla="*/ 362 h 512"/>
                <a:gd name="T8" fmla="*/ 106 w 512"/>
                <a:gd name="T9" fmla="*/ 330 h 512"/>
                <a:gd name="T10" fmla="*/ 117 w 512"/>
                <a:gd name="T11" fmla="*/ 362 h 512"/>
                <a:gd name="T12" fmla="*/ 149 w 512"/>
                <a:gd name="T13" fmla="*/ 373 h 512"/>
                <a:gd name="T14" fmla="*/ 138 w 512"/>
                <a:gd name="T15" fmla="*/ 320 h 512"/>
                <a:gd name="T16" fmla="*/ 160 w 512"/>
                <a:gd name="T17" fmla="*/ 320 h 512"/>
                <a:gd name="T18" fmla="*/ 202 w 512"/>
                <a:gd name="T19" fmla="*/ 362 h 512"/>
                <a:gd name="T20" fmla="*/ 181 w 512"/>
                <a:gd name="T21" fmla="*/ 362 h 512"/>
                <a:gd name="T22" fmla="*/ 192 w 512"/>
                <a:gd name="T23" fmla="*/ 277 h 512"/>
                <a:gd name="T24" fmla="*/ 202 w 512"/>
                <a:gd name="T25" fmla="*/ 362 h 512"/>
                <a:gd name="T26" fmla="*/ 234 w 512"/>
                <a:gd name="T27" fmla="*/ 373 h 512"/>
                <a:gd name="T28" fmla="*/ 224 w 512"/>
                <a:gd name="T29" fmla="*/ 277 h 512"/>
                <a:gd name="T30" fmla="*/ 245 w 512"/>
                <a:gd name="T31" fmla="*/ 277 h 512"/>
                <a:gd name="T32" fmla="*/ 288 w 512"/>
                <a:gd name="T33" fmla="*/ 362 h 512"/>
                <a:gd name="T34" fmla="*/ 266 w 512"/>
                <a:gd name="T35" fmla="*/ 362 h 512"/>
                <a:gd name="T36" fmla="*/ 277 w 512"/>
                <a:gd name="T37" fmla="*/ 266 h 512"/>
                <a:gd name="T38" fmla="*/ 288 w 512"/>
                <a:gd name="T39" fmla="*/ 362 h 512"/>
                <a:gd name="T40" fmla="*/ 320 w 512"/>
                <a:gd name="T41" fmla="*/ 373 h 512"/>
                <a:gd name="T42" fmla="*/ 309 w 512"/>
                <a:gd name="T43" fmla="*/ 245 h 512"/>
                <a:gd name="T44" fmla="*/ 330 w 512"/>
                <a:gd name="T45" fmla="*/ 245 h 512"/>
                <a:gd name="T46" fmla="*/ 373 w 512"/>
                <a:gd name="T47" fmla="*/ 362 h 512"/>
                <a:gd name="T48" fmla="*/ 352 w 512"/>
                <a:gd name="T49" fmla="*/ 362 h 512"/>
                <a:gd name="T50" fmla="*/ 362 w 512"/>
                <a:gd name="T51" fmla="*/ 202 h 512"/>
                <a:gd name="T52" fmla="*/ 373 w 512"/>
                <a:gd name="T53" fmla="*/ 362 h 512"/>
                <a:gd name="T54" fmla="*/ 384 w 512"/>
                <a:gd name="T55" fmla="*/ 181 h 512"/>
                <a:gd name="T56" fmla="*/ 373 w 512"/>
                <a:gd name="T57" fmla="*/ 153 h 512"/>
                <a:gd name="T58" fmla="*/ 277 w 512"/>
                <a:gd name="T59" fmla="*/ 245 h 512"/>
                <a:gd name="T60" fmla="*/ 113 w 512"/>
                <a:gd name="T61" fmla="*/ 307 h 512"/>
                <a:gd name="T62" fmla="*/ 98 w 512"/>
                <a:gd name="T63" fmla="*/ 305 h 512"/>
                <a:gd name="T64" fmla="*/ 185 w 512"/>
                <a:gd name="T65" fmla="*/ 226 h 512"/>
                <a:gd name="T66" fmla="*/ 273 w 512"/>
                <a:gd name="T67" fmla="*/ 224 h 512"/>
                <a:gd name="T68" fmla="*/ 341 w 512"/>
                <a:gd name="T69" fmla="*/ 138 h 512"/>
                <a:gd name="T70" fmla="*/ 341 w 512"/>
                <a:gd name="T71" fmla="*/ 117 h 512"/>
                <a:gd name="T72" fmla="*/ 388 w 512"/>
                <a:gd name="T73" fmla="*/ 118 h 512"/>
                <a:gd name="T74" fmla="*/ 394 w 512"/>
                <a:gd name="T75" fmla="*/ 12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117" y="362"/>
                  </a:moveTo>
                  <a:cubicBezTo>
                    <a:pt x="117" y="368"/>
                    <a:pt x="112" y="373"/>
                    <a:pt x="106" y="373"/>
                  </a:cubicBezTo>
                  <a:cubicBezTo>
                    <a:pt x="100" y="373"/>
                    <a:pt x="96" y="368"/>
                    <a:pt x="96" y="362"/>
                  </a:cubicBezTo>
                  <a:cubicBezTo>
                    <a:pt x="96" y="341"/>
                    <a:pt x="96" y="341"/>
                    <a:pt x="96" y="341"/>
                  </a:cubicBezTo>
                  <a:cubicBezTo>
                    <a:pt x="96" y="335"/>
                    <a:pt x="100" y="330"/>
                    <a:pt x="106" y="330"/>
                  </a:cubicBezTo>
                  <a:cubicBezTo>
                    <a:pt x="112" y="330"/>
                    <a:pt x="117" y="335"/>
                    <a:pt x="117" y="341"/>
                  </a:cubicBezTo>
                  <a:lnTo>
                    <a:pt x="117" y="362"/>
                  </a:lnTo>
                  <a:close/>
                  <a:moveTo>
                    <a:pt x="160" y="362"/>
                  </a:moveTo>
                  <a:cubicBezTo>
                    <a:pt x="160" y="368"/>
                    <a:pt x="155" y="373"/>
                    <a:pt x="149" y="373"/>
                  </a:cubicBezTo>
                  <a:cubicBezTo>
                    <a:pt x="143" y="373"/>
                    <a:pt x="138" y="368"/>
                    <a:pt x="138" y="362"/>
                  </a:cubicBezTo>
                  <a:cubicBezTo>
                    <a:pt x="138" y="320"/>
                    <a:pt x="138" y="320"/>
                    <a:pt x="138" y="320"/>
                  </a:cubicBezTo>
                  <a:cubicBezTo>
                    <a:pt x="138" y="314"/>
                    <a:pt x="143" y="309"/>
                    <a:pt x="149" y="309"/>
                  </a:cubicBezTo>
                  <a:cubicBezTo>
                    <a:pt x="155" y="309"/>
                    <a:pt x="160" y="314"/>
                    <a:pt x="160" y="320"/>
                  </a:cubicBezTo>
                  <a:lnTo>
                    <a:pt x="160" y="362"/>
                  </a:lnTo>
                  <a:close/>
                  <a:moveTo>
                    <a:pt x="202" y="362"/>
                  </a:moveTo>
                  <a:cubicBezTo>
                    <a:pt x="202" y="368"/>
                    <a:pt x="198" y="373"/>
                    <a:pt x="192" y="373"/>
                  </a:cubicBezTo>
                  <a:cubicBezTo>
                    <a:pt x="186" y="373"/>
                    <a:pt x="181" y="368"/>
                    <a:pt x="181" y="362"/>
                  </a:cubicBezTo>
                  <a:cubicBezTo>
                    <a:pt x="181" y="288"/>
                    <a:pt x="181" y="288"/>
                    <a:pt x="181" y="288"/>
                  </a:cubicBezTo>
                  <a:cubicBezTo>
                    <a:pt x="181" y="282"/>
                    <a:pt x="186" y="277"/>
                    <a:pt x="192" y="277"/>
                  </a:cubicBezTo>
                  <a:cubicBezTo>
                    <a:pt x="198" y="277"/>
                    <a:pt x="202" y="282"/>
                    <a:pt x="202" y="288"/>
                  </a:cubicBezTo>
                  <a:lnTo>
                    <a:pt x="202" y="362"/>
                  </a:lnTo>
                  <a:close/>
                  <a:moveTo>
                    <a:pt x="245" y="362"/>
                  </a:moveTo>
                  <a:cubicBezTo>
                    <a:pt x="245" y="368"/>
                    <a:pt x="240" y="373"/>
                    <a:pt x="234" y="373"/>
                  </a:cubicBezTo>
                  <a:cubicBezTo>
                    <a:pt x="228" y="373"/>
                    <a:pt x="224" y="368"/>
                    <a:pt x="224" y="362"/>
                  </a:cubicBezTo>
                  <a:cubicBezTo>
                    <a:pt x="224" y="277"/>
                    <a:pt x="224" y="277"/>
                    <a:pt x="224" y="277"/>
                  </a:cubicBezTo>
                  <a:cubicBezTo>
                    <a:pt x="224" y="271"/>
                    <a:pt x="228" y="266"/>
                    <a:pt x="234" y="266"/>
                  </a:cubicBezTo>
                  <a:cubicBezTo>
                    <a:pt x="240" y="266"/>
                    <a:pt x="245" y="271"/>
                    <a:pt x="245" y="277"/>
                  </a:cubicBezTo>
                  <a:lnTo>
                    <a:pt x="245" y="362"/>
                  </a:lnTo>
                  <a:close/>
                  <a:moveTo>
                    <a:pt x="288" y="362"/>
                  </a:moveTo>
                  <a:cubicBezTo>
                    <a:pt x="288" y="368"/>
                    <a:pt x="283" y="373"/>
                    <a:pt x="277" y="373"/>
                  </a:cubicBezTo>
                  <a:cubicBezTo>
                    <a:pt x="271" y="373"/>
                    <a:pt x="266" y="368"/>
                    <a:pt x="266" y="362"/>
                  </a:cubicBezTo>
                  <a:cubicBezTo>
                    <a:pt x="266" y="277"/>
                    <a:pt x="266" y="277"/>
                    <a:pt x="266" y="277"/>
                  </a:cubicBezTo>
                  <a:cubicBezTo>
                    <a:pt x="266" y="271"/>
                    <a:pt x="271" y="266"/>
                    <a:pt x="277" y="266"/>
                  </a:cubicBezTo>
                  <a:cubicBezTo>
                    <a:pt x="283" y="266"/>
                    <a:pt x="288" y="271"/>
                    <a:pt x="288" y="277"/>
                  </a:cubicBezTo>
                  <a:lnTo>
                    <a:pt x="288" y="362"/>
                  </a:lnTo>
                  <a:close/>
                  <a:moveTo>
                    <a:pt x="330" y="362"/>
                  </a:moveTo>
                  <a:cubicBezTo>
                    <a:pt x="330" y="368"/>
                    <a:pt x="326" y="373"/>
                    <a:pt x="320" y="373"/>
                  </a:cubicBezTo>
                  <a:cubicBezTo>
                    <a:pt x="314" y="373"/>
                    <a:pt x="309" y="368"/>
                    <a:pt x="309" y="362"/>
                  </a:cubicBezTo>
                  <a:cubicBezTo>
                    <a:pt x="309" y="245"/>
                    <a:pt x="309" y="245"/>
                    <a:pt x="309" y="245"/>
                  </a:cubicBezTo>
                  <a:cubicBezTo>
                    <a:pt x="309" y="239"/>
                    <a:pt x="314" y="234"/>
                    <a:pt x="320" y="234"/>
                  </a:cubicBezTo>
                  <a:cubicBezTo>
                    <a:pt x="326" y="234"/>
                    <a:pt x="330" y="239"/>
                    <a:pt x="330" y="245"/>
                  </a:cubicBezTo>
                  <a:lnTo>
                    <a:pt x="330" y="362"/>
                  </a:lnTo>
                  <a:close/>
                  <a:moveTo>
                    <a:pt x="373" y="362"/>
                  </a:moveTo>
                  <a:cubicBezTo>
                    <a:pt x="373" y="368"/>
                    <a:pt x="368" y="373"/>
                    <a:pt x="362" y="373"/>
                  </a:cubicBezTo>
                  <a:cubicBezTo>
                    <a:pt x="356" y="373"/>
                    <a:pt x="352" y="368"/>
                    <a:pt x="352" y="362"/>
                  </a:cubicBezTo>
                  <a:cubicBezTo>
                    <a:pt x="352" y="213"/>
                    <a:pt x="352" y="213"/>
                    <a:pt x="352" y="213"/>
                  </a:cubicBezTo>
                  <a:cubicBezTo>
                    <a:pt x="352" y="207"/>
                    <a:pt x="356" y="202"/>
                    <a:pt x="362" y="202"/>
                  </a:cubicBezTo>
                  <a:cubicBezTo>
                    <a:pt x="368" y="202"/>
                    <a:pt x="373" y="207"/>
                    <a:pt x="373" y="213"/>
                  </a:cubicBezTo>
                  <a:lnTo>
                    <a:pt x="373" y="362"/>
                  </a:lnTo>
                  <a:close/>
                  <a:moveTo>
                    <a:pt x="394" y="170"/>
                  </a:moveTo>
                  <a:cubicBezTo>
                    <a:pt x="394" y="176"/>
                    <a:pt x="390" y="181"/>
                    <a:pt x="384" y="181"/>
                  </a:cubicBezTo>
                  <a:cubicBezTo>
                    <a:pt x="378" y="181"/>
                    <a:pt x="373" y="176"/>
                    <a:pt x="373" y="170"/>
                  </a:cubicBezTo>
                  <a:cubicBezTo>
                    <a:pt x="373" y="153"/>
                    <a:pt x="373" y="153"/>
                    <a:pt x="373" y="153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3" y="244"/>
                    <a:pt x="280" y="245"/>
                    <a:pt x="277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13" y="307"/>
                    <a:pt x="113" y="307"/>
                    <a:pt x="113" y="307"/>
                  </a:cubicBezTo>
                  <a:cubicBezTo>
                    <a:pt x="111" y="308"/>
                    <a:pt x="109" y="309"/>
                    <a:pt x="106" y="309"/>
                  </a:cubicBezTo>
                  <a:cubicBezTo>
                    <a:pt x="103" y="309"/>
                    <a:pt x="100" y="308"/>
                    <a:pt x="98" y="305"/>
                  </a:cubicBezTo>
                  <a:cubicBezTo>
                    <a:pt x="94" y="300"/>
                    <a:pt x="95" y="293"/>
                    <a:pt x="100" y="290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7" y="224"/>
                    <a:pt x="189" y="224"/>
                    <a:pt x="192" y="224"/>
                  </a:cubicBezTo>
                  <a:cubicBezTo>
                    <a:pt x="273" y="224"/>
                    <a:pt x="273" y="224"/>
                    <a:pt x="273" y="224"/>
                  </a:cubicBezTo>
                  <a:cubicBezTo>
                    <a:pt x="358" y="138"/>
                    <a:pt x="358" y="138"/>
                    <a:pt x="358" y="138"/>
                  </a:cubicBezTo>
                  <a:cubicBezTo>
                    <a:pt x="341" y="138"/>
                    <a:pt x="341" y="138"/>
                    <a:pt x="341" y="138"/>
                  </a:cubicBezTo>
                  <a:cubicBezTo>
                    <a:pt x="335" y="138"/>
                    <a:pt x="330" y="134"/>
                    <a:pt x="330" y="128"/>
                  </a:cubicBezTo>
                  <a:cubicBezTo>
                    <a:pt x="330" y="122"/>
                    <a:pt x="335" y="117"/>
                    <a:pt x="341" y="117"/>
                  </a:cubicBezTo>
                  <a:cubicBezTo>
                    <a:pt x="384" y="117"/>
                    <a:pt x="384" y="117"/>
                    <a:pt x="384" y="117"/>
                  </a:cubicBezTo>
                  <a:cubicBezTo>
                    <a:pt x="385" y="117"/>
                    <a:pt x="386" y="117"/>
                    <a:pt x="388" y="118"/>
                  </a:cubicBezTo>
                  <a:cubicBezTo>
                    <a:pt x="390" y="119"/>
                    <a:pt x="392" y="121"/>
                    <a:pt x="394" y="124"/>
                  </a:cubicBezTo>
                  <a:cubicBezTo>
                    <a:pt x="394" y="125"/>
                    <a:pt x="394" y="126"/>
                    <a:pt x="394" y="128"/>
                  </a:cubicBezTo>
                  <a:lnTo>
                    <a:pt x="394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59466" y="5141399"/>
            <a:ext cx="1967262" cy="896455"/>
            <a:chOff x="576321" y="5422508"/>
            <a:chExt cx="809813" cy="369021"/>
          </a:xfrm>
          <a:solidFill>
            <a:schemeClr val="accent2"/>
          </a:solidFill>
        </p:grpSpPr>
        <p:sp>
          <p:nvSpPr>
            <p:cNvPr id="44" name="Freeform 373"/>
            <p:cNvSpPr>
              <a:spLocks noChangeAspect="1" noEditPoints="1"/>
            </p:cNvSpPr>
            <p:nvPr/>
          </p:nvSpPr>
          <p:spPr bwMode="auto">
            <a:xfrm>
              <a:off x="1018152" y="5422508"/>
              <a:ext cx="367982" cy="367982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52 w 512"/>
                <a:gd name="T11" fmla="*/ 256 h 512"/>
                <a:gd name="T12" fmla="*/ 362 w 512"/>
                <a:gd name="T13" fmla="*/ 245 h 512"/>
                <a:gd name="T14" fmla="*/ 373 w 512"/>
                <a:gd name="T15" fmla="*/ 256 h 512"/>
                <a:gd name="T16" fmla="*/ 373 w 512"/>
                <a:gd name="T17" fmla="*/ 320 h 512"/>
                <a:gd name="T18" fmla="*/ 362 w 512"/>
                <a:gd name="T19" fmla="*/ 330 h 512"/>
                <a:gd name="T20" fmla="*/ 352 w 512"/>
                <a:gd name="T21" fmla="*/ 320 h 512"/>
                <a:gd name="T22" fmla="*/ 352 w 512"/>
                <a:gd name="T23" fmla="*/ 256 h 512"/>
                <a:gd name="T24" fmla="*/ 309 w 512"/>
                <a:gd name="T25" fmla="*/ 170 h 512"/>
                <a:gd name="T26" fmla="*/ 320 w 512"/>
                <a:gd name="T27" fmla="*/ 160 h 512"/>
                <a:gd name="T28" fmla="*/ 330 w 512"/>
                <a:gd name="T29" fmla="*/ 170 h 512"/>
                <a:gd name="T30" fmla="*/ 330 w 512"/>
                <a:gd name="T31" fmla="*/ 320 h 512"/>
                <a:gd name="T32" fmla="*/ 320 w 512"/>
                <a:gd name="T33" fmla="*/ 330 h 512"/>
                <a:gd name="T34" fmla="*/ 309 w 512"/>
                <a:gd name="T35" fmla="*/ 320 h 512"/>
                <a:gd name="T36" fmla="*/ 309 w 512"/>
                <a:gd name="T37" fmla="*/ 170 h 512"/>
                <a:gd name="T38" fmla="*/ 266 w 512"/>
                <a:gd name="T39" fmla="*/ 202 h 512"/>
                <a:gd name="T40" fmla="*/ 277 w 512"/>
                <a:gd name="T41" fmla="*/ 192 h 512"/>
                <a:gd name="T42" fmla="*/ 288 w 512"/>
                <a:gd name="T43" fmla="*/ 202 h 512"/>
                <a:gd name="T44" fmla="*/ 288 w 512"/>
                <a:gd name="T45" fmla="*/ 320 h 512"/>
                <a:gd name="T46" fmla="*/ 277 w 512"/>
                <a:gd name="T47" fmla="*/ 330 h 512"/>
                <a:gd name="T48" fmla="*/ 266 w 512"/>
                <a:gd name="T49" fmla="*/ 320 h 512"/>
                <a:gd name="T50" fmla="*/ 266 w 512"/>
                <a:gd name="T51" fmla="*/ 202 h 512"/>
                <a:gd name="T52" fmla="*/ 224 w 512"/>
                <a:gd name="T53" fmla="*/ 149 h 512"/>
                <a:gd name="T54" fmla="*/ 234 w 512"/>
                <a:gd name="T55" fmla="*/ 138 h 512"/>
                <a:gd name="T56" fmla="*/ 245 w 512"/>
                <a:gd name="T57" fmla="*/ 149 h 512"/>
                <a:gd name="T58" fmla="*/ 245 w 512"/>
                <a:gd name="T59" fmla="*/ 320 h 512"/>
                <a:gd name="T60" fmla="*/ 234 w 512"/>
                <a:gd name="T61" fmla="*/ 330 h 512"/>
                <a:gd name="T62" fmla="*/ 224 w 512"/>
                <a:gd name="T63" fmla="*/ 320 h 512"/>
                <a:gd name="T64" fmla="*/ 224 w 512"/>
                <a:gd name="T65" fmla="*/ 149 h 512"/>
                <a:gd name="T66" fmla="*/ 181 w 512"/>
                <a:gd name="T67" fmla="*/ 245 h 512"/>
                <a:gd name="T68" fmla="*/ 192 w 512"/>
                <a:gd name="T69" fmla="*/ 234 h 512"/>
                <a:gd name="T70" fmla="*/ 202 w 512"/>
                <a:gd name="T71" fmla="*/ 245 h 512"/>
                <a:gd name="T72" fmla="*/ 202 w 512"/>
                <a:gd name="T73" fmla="*/ 320 h 512"/>
                <a:gd name="T74" fmla="*/ 192 w 512"/>
                <a:gd name="T75" fmla="*/ 330 h 512"/>
                <a:gd name="T76" fmla="*/ 181 w 512"/>
                <a:gd name="T77" fmla="*/ 320 h 512"/>
                <a:gd name="T78" fmla="*/ 181 w 512"/>
                <a:gd name="T79" fmla="*/ 245 h 512"/>
                <a:gd name="T80" fmla="*/ 138 w 512"/>
                <a:gd name="T81" fmla="*/ 277 h 512"/>
                <a:gd name="T82" fmla="*/ 149 w 512"/>
                <a:gd name="T83" fmla="*/ 266 h 512"/>
                <a:gd name="T84" fmla="*/ 160 w 512"/>
                <a:gd name="T85" fmla="*/ 277 h 512"/>
                <a:gd name="T86" fmla="*/ 160 w 512"/>
                <a:gd name="T87" fmla="*/ 320 h 512"/>
                <a:gd name="T88" fmla="*/ 149 w 512"/>
                <a:gd name="T89" fmla="*/ 330 h 512"/>
                <a:gd name="T90" fmla="*/ 138 w 512"/>
                <a:gd name="T91" fmla="*/ 320 h 512"/>
                <a:gd name="T92" fmla="*/ 138 w 512"/>
                <a:gd name="T93" fmla="*/ 277 h 512"/>
                <a:gd name="T94" fmla="*/ 405 w 512"/>
                <a:gd name="T95" fmla="*/ 373 h 512"/>
                <a:gd name="T96" fmla="*/ 106 w 512"/>
                <a:gd name="T97" fmla="*/ 373 h 512"/>
                <a:gd name="T98" fmla="*/ 96 w 512"/>
                <a:gd name="T99" fmla="*/ 362 h 512"/>
                <a:gd name="T100" fmla="*/ 96 w 512"/>
                <a:gd name="T101" fmla="*/ 149 h 512"/>
                <a:gd name="T102" fmla="*/ 106 w 512"/>
                <a:gd name="T103" fmla="*/ 138 h 512"/>
                <a:gd name="T104" fmla="*/ 117 w 512"/>
                <a:gd name="T105" fmla="*/ 149 h 512"/>
                <a:gd name="T106" fmla="*/ 117 w 512"/>
                <a:gd name="T107" fmla="*/ 352 h 512"/>
                <a:gd name="T108" fmla="*/ 405 w 512"/>
                <a:gd name="T109" fmla="*/ 352 h 512"/>
                <a:gd name="T110" fmla="*/ 416 w 512"/>
                <a:gd name="T111" fmla="*/ 362 h 512"/>
                <a:gd name="T112" fmla="*/ 405 w 512"/>
                <a:gd name="T113" fmla="*/ 37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52" y="256"/>
                  </a:moveTo>
                  <a:cubicBezTo>
                    <a:pt x="352" y="250"/>
                    <a:pt x="356" y="245"/>
                    <a:pt x="362" y="245"/>
                  </a:cubicBezTo>
                  <a:cubicBezTo>
                    <a:pt x="368" y="245"/>
                    <a:pt x="373" y="250"/>
                    <a:pt x="373" y="256"/>
                  </a:cubicBezTo>
                  <a:cubicBezTo>
                    <a:pt x="373" y="320"/>
                    <a:pt x="373" y="320"/>
                    <a:pt x="373" y="320"/>
                  </a:cubicBezTo>
                  <a:cubicBezTo>
                    <a:pt x="373" y="326"/>
                    <a:pt x="368" y="330"/>
                    <a:pt x="362" y="330"/>
                  </a:cubicBezTo>
                  <a:cubicBezTo>
                    <a:pt x="356" y="330"/>
                    <a:pt x="352" y="326"/>
                    <a:pt x="352" y="320"/>
                  </a:cubicBezTo>
                  <a:lnTo>
                    <a:pt x="352" y="256"/>
                  </a:lnTo>
                  <a:close/>
                  <a:moveTo>
                    <a:pt x="309" y="170"/>
                  </a:moveTo>
                  <a:cubicBezTo>
                    <a:pt x="309" y="164"/>
                    <a:pt x="314" y="160"/>
                    <a:pt x="320" y="160"/>
                  </a:cubicBezTo>
                  <a:cubicBezTo>
                    <a:pt x="326" y="160"/>
                    <a:pt x="330" y="164"/>
                    <a:pt x="330" y="170"/>
                  </a:cubicBezTo>
                  <a:cubicBezTo>
                    <a:pt x="330" y="320"/>
                    <a:pt x="330" y="320"/>
                    <a:pt x="330" y="320"/>
                  </a:cubicBezTo>
                  <a:cubicBezTo>
                    <a:pt x="330" y="326"/>
                    <a:pt x="326" y="330"/>
                    <a:pt x="320" y="330"/>
                  </a:cubicBezTo>
                  <a:cubicBezTo>
                    <a:pt x="314" y="330"/>
                    <a:pt x="309" y="326"/>
                    <a:pt x="309" y="320"/>
                  </a:cubicBezTo>
                  <a:lnTo>
                    <a:pt x="309" y="170"/>
                  </a:lnTo>
                  <a:close/>
                  <a:moveTo>
                    <a:pt x="266" y="202"/>
                  </a:moveTo>
                  <a:cubicBezTo>
                    <a:pt x="266" y="196"/>
                    <a:pt x="271" y="192"/>
                    <a:pt x="277" y="192"/>
                  </a:cubicBezTo>
                  <a:cubicBezTo>
                    <a:pt x="283" y="192"/>
                    <a:pt x="288" y="196"/>
                    <a:pt x="288" y="20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8" y="326"/>
                    <a:pt x="283" y="330"/>
                    <a:pt x="277" y="330"/>
                  </a:cubicBezTo>
                  <a:cubicBezTo>
                    <a:pt x="271" y="330"/>
                    <a:pt x="266" y="326"/>
                    <a:pt x="266" y="320"/>
                  </a:cubicBezTo>
                  <a:lnTo>
                    <a:pt x="266" y="202"/>
                  </a:lnTo>
                  <a:close/>
                  <a:moveTo>
                    <a:pt x="224" y="149"/>
                  </a:moveTo>
                  <a:cubicBezTo>
                    <a:pt x="224" y="143"/>
                    <a:pt x="228" y="138"/>
                    <a:pt x="234" y="138"/>
                  </a:cubicBezTo>
                  <a:cubicBezTo>
                    <a:pt x="240" y="138"/>
                    <a:pt x="245" y="143"/>
                    <a:pt x="245" y="149"/>
                  </a:cubicBezTo>
                  <a:cubicBezTo>
                    <a:pt x="245" y="320"/>
                    <a:pt x="245" y="320"/>
                    <a:pt x="245" y="320"/>
                  </a:cubicBezTo>
                  <a:cubicBezTo>
                    <a:pt x="245" y="326"/>
                    <a:pt x="240" y="330"/>
                    <a:pt x="234" y="330"/>
                  </a:cubicBezTo>
                  <a:cubicBezTo>
                    <a:pt x="228" y="330"/>
                    <a:pt x="224" y="326"/>
                    <a:pt x="224" y="320"/>
                  </a:cubicBezTo>
                  <a:lnTo>
                    <a:pt x="224" y="149"/>
                  </a:lnTo>
                  <a:close/>
                  <a:moveTo>
                    <a:pt x="181" y="245"/>
                  </a:moveTo>
                  <a:cubicBezTo>
                    <a:pt x="181" y="239"/>
                    <a:pt x="186" y="234"/>
                    <a:pt x="192" y="234"/>
                  </a:cubicBezTo>
                  <a:cubicBezTo>
                    <a:pt x="198" y="234"/>
                    <a:pt x="202" y="239"/>
                    <a:pt x="202" y="245"/>
                  </a:cubicBezTo>
                  <a:cubicBezTo>
                    <a:pt x="202" y="320"/>
                    <a:pt x="202" y="320"/>
                    <a:pt x="202" y="320"/>
                  </a:cubicBezTo>
                  <a:cubicBezTo>
                    <a:pt x="202" y="326"/>
                    <a:pt x="198" y="330"/>
                    <a:pt x="192" y="330"/>
                  </a:cubicBezTo>
                  <a:cubicBezTo>
                    <a:pt x="186" y="330"/>
                    <a:pt x="181" y="326"/>
                    <a:pt x="181" y="320"/>
                  </a:cubicBezTo>
                  <a:lnTo>
                    <a:pt x="181" y="245"/>
                  </a:lnTo>
                  <a:close/>
                  <a:moveTo>
                    <a:pt x="138" y="277"/>
                  </a:moveTo>
                  <a:cubicBezTo>
                    <a:pt x="138" y="271"/>
                    <a:pt x="143" y="266"/>
                    <a:pt x="149" y="266"/>
                  </a:cubicBezTo>
                  <a:cubicBezTo>
                    <a:pt x="155" y="266"/>
                    <a:pt x="160" y="271"/>
                    <a:pt x="160" y="277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0" y="326"/>
                    <a:pt x="155" y="330"/>
                    <a:pt x="149" y="330"/>
                  </a:cubicBezTo>
                  <a:cubicBezTo>
                    <a:pt x="143" y="330"/>
                    <a:pt x="138" y="326"/>
                    <a:pt x="138" y="320"/>
                  </a:cubicBezTo>
                  <a:lnTo>
                    <a:pt x="138" y="277"/>
                  </a:lnTo>
                  <a:close/>
                  <a:moveTo>
                    <a:pt x="405" y="373"/>
                  </a:moveTo>
                  <a:cubicBezTo>
                    <a:pt x="106" y="373"/>
                    <a:pt x="106" y="373"/>
                    <a:pt x="106" y="373"/>
                  </a:cubicBezTo>
                  <a:cubicBezTo>
                    <a:pt x="100" y="373"/>
                    <a:pt x="96" y="368"/>
                    <a:pt x="96" y="362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6" y="143"/>
                    <a:pt x="100" y="138"/>
                    <a:pt x="106" y="138"/>
                  </a:cubicBezTo>
                  <a:cubicBezTo>
                    <a:pt x="112" y="138"/>
                    <a:pt x="117" y="143"/>
                    <a:pt x="117" y="149"/>
                  </a:cubicBezTo>
                  <a:cubicBezTo>
                    <a:pt x="117" y="352"/>
                    <a:pt x="117" y="352"/>
                    <a:pt x="117" y="352"/>
                  </a:cubicBezTo>
                  <a:cubicBezTo>
                    <a:pt x="405" y="352"/>
                    <a:pt x="405" y="352"/>
                    <a:pt x="405" y="352"/>
                  </a:cubicBezTo>
                  <a:cubicBezTo>
                    <a:pt x="411" y="352"/>
                    <a:pt x="416" y="356"/>
                    <a:pt x="416" y="362"/>
                  </a:cubicBezTo>
                  <a:cubicBezTo>
                    <a:pt x="416" y="368"/>
                    <a:pt x="411" y="373"/>
                    <a:pt x="405" y="37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69"/>
            <p:cNvSpPr>
              <a:spLocks noChangeAspect="1" noEditPoints="1"/>
            </p:cNvSpPr>
            <p:nvPr/>
          </p:nvSpPr>
          <p:spPr bwMode="auto">
            <a:xfrm>
              <a:off x="576321" y="5422508"/>
              <a:ext cx="369021" cy="369021"/>
            </a:xfrm>
            <a:custGeom>
              <a:avLst/>
              <a:gdLst>
                <a:gd name="T0" fmla="*/ 309 w 512"/>
                <a:gd name="T1" fmla="*/ 320 h 512"/>
                <a:gd name="T2" fmla="*/ 288 w 512"/>
                <a:gd name="T3" fmla="*/ 341 h 512"/>
                <a:gd name="T4" fmla="*/ 266 w 512"/>
                <a:gd name="T5" fmla="*/ 320 h 512"/>
                <a:gd name="T6" fmla="*/ 288 w 512"/>
                <a:gd name="T7" fmla="*/ 298 h 512"/>
                <a:gd name="T8" fmla="*/ 309 w 512"/>
                <a:gd name="T9" fmla="*/ 320 h 512"/>
                <a:gd name="T10" fmla="*/ 213 w 512"/>
                <a:gd name="T11" fmla="*/ 160 h 512"/>
                <a:gd name="T12" fmla="*/ 192 w 512"/>
                <a:gd name="T13" fmla="*/ 181 h 512"/>
                <a:gd name="T14" fmla="*/ 213 w 512"/>
                <a:gd name="T15" fmla="*/ 202 h 512"/>
                <a:gd name="T16" fmla="*/ 234 w 512"/>
                <a:gd name="T17" fmla="*/ 181 h 512"/>
                <a:gd name="T18" fmla="*/ 213 w 512"/>
                <a:gd name="T19" fmla="*/ 160 h 512"/>
                <a:gd name="T20" fmla="*/ 138 w 512"/>
                <a:gd name="T21" fmla="*/ 298 h 512"/>
                <a:gd name="T22" fmla="*/ 117 w 512"/>
                <a:gd name="T23" fmla="*/ 320 h 512"/>
                <a:gd name="T24" fmla="*/ 138 w 512"/>
                <a:gd name="T25" fmla="*/ 341 h 512"/>
                <a:gd name="T26" fmla="*/ 160 w 512"/>
                <a:gd name="T27" fmla="*/ 320 h 512"/>
                <a:gd name="T28" fmla="*/ 138 w 512"/>
                <a:gd name="T29" fmla="*/ 298 h 512"/>
                <a:gd name="T30" fmla="*/ 512 w 512"/>
                <a:gd name="T31" fmla="*/ 256 h 512"/>
                <a:gd name="T32" fmla="*/ 256 w 512"/>
                <a:gd name="T33" fmla="*/ 512 h 512"/>
                <a:gd name="T34" fmla="*/ 0 w 512"/>
                <a:gd name="T35" fmla="*/ 256 h 512"/>
                <a:gd name="T36" fmla="*/ 256 w 512"/>
                <a:gd name="T37" fmla="*/ 0 h 512"/>
                <a:gd name="T38" fmla="*/ 512 w 512"/>
                <a:gd name="T39" fmla="*/ 256 h 512"/>
                <a:gd name="T40" fmla="*/ 416 w 512"/>
                <a:gd name="T41" fmla="*/ 181 h 512"/>
                <a:gd name="T42" fmla="*/ 373 w 512"/>
                <a:gd name="T43" fmla="*/ 138 h 512"/>
                <a:gd name="T44" fmla="*/ 330 w 512"/>
                <a:gd name="T45" fmla="*/ 181 h 512"/>
                <a:gd name="T46" fmla="*/ 342 w 512"/>
                <a:gd name="T47" fmla="*/ 211 h 512"/>
                <a:gd name="T48" fmla="*/ 300 w 512"/>
                <a:gd name="T49" fmla="*/ 279 h 512"/>
                <a:gd name="T50" fmla="*/ 288 w 512"/>
                <a:gd name="T51" fmla="*/ 277 h 512"/>
                <a:gd name="T52" fmla="*/ 278 w 512"/>
                <a:gd name="T53" fmla="*/ 278 h 512"/>
                <a:gd name="T54" fmla="*/ 242 w 512"/>
                <a:gd name="T55" fmla="*/ 212 h 512"/>
                <a:gd name="T56" fmla="*/ 256 w 512"/>
                <a:gd name="T57" fmla="*/ 181 h 512"/>
                <a:gd name="T58" fmla="*/ 213 w 512"/>
                <a:gd name="T59" fmla="*/ 138 h 512"/>
                <a:gd name="T60" fmla="*/ 170 w 512"/>
                <a:gd name="T61" fmla="*/ 181 h 512"/>
                <a:gd name="T62" fmla="*/ 184 w 512"/>
                <a:gd name="T63" fmla="*/ 212 h 512"/>
                <a:gd name="T64" fmla="*/ 148 w 512"/>
                <a:gd name="T65" fmla="*/ 278 h 512"/>
                <a:gd name="T66" fmla="*/ 138 w 512"/>
                <a:gd name="T67" fmla="*/ 277 h 512"/>
                <a:gd name="T68" fmla="*/ 96 w 512"/>
                <a:gd name="T69" fmla="*/ 320 h 512"/>
                <a:gd name="T70" fmla="*/ 138 w 512"/>
                <a:gd name="T71" fmla="*/ 362 h 512"/>
                <a:gd name="T72" fmla="*/ 181 w 512"/>
                <a:gd name="T73" fmla="*/ 320 h 512"/>
                <a:gd name="T74" fmla="*/ 167 w 512"/>
                <a:gd name="T75" fmla="*/ 288 h 512"/>
                <a:gd name="T76" fmla="*/ 203 w 512"/>
                <a:gd name="T77" fmla="*/ 222 h 512"/>
                <a:gd name="T78" fmla="*/ 213 w 512"/>
                <a:gd name="T79" fmla="*/ 224 h 512"/>
                <a:gd name="T80" fmla="*/ 223 w 512"/>
                <a:gd name="T81" fmla="*/ 222 h 512"/>
                <a:gd name="T82" fmla="*/ 259 w 512"/>
                <a:gd name="T83" fmla="*/ 288 h 512"/>
                <a:gd name="T84" fmla="*/ 245 w 512"/>
                <a:gd name="T85" fmla="*/ 320 h 512"/>
                <a:gd name="T86" fmla="*/ 288 w 512"/>
                <a:gd name="T87" fmla="*/ 362 h 512"/>
                <a:gd name="T88" fmla="*/ 330 w 512"/>
                <a:gd name="T89" fmla="*/ 320 h 512"/>
                <a:gd name="T90" fmla="*/ 318 w 512"/>
                <a:gd name="T91" fmla="*/ 290 h 512"/>
                <a:gd name="T92" fmla="*/ 361 w 512"/>
                <a:gd name="T93" fmla="*/ 222 h 512"/>
                <a:gd name="T94" fmla="*/ 373 w 512"/>
                <a:gd name="T95" fmla="*/ 224 h 512"/>
                <a:gd name="T96" fmla="*/ 416 w 512"/>
                <a:gd name="T97" fmla="*/ 181 h 512"/>
                <a:gd name="T98" fmla="*/ 373 w 512"/>
                <a:gd name="T99" fmla="*/ 160 h 512"/>
                <a:gd name="T100" fmla="*/ 352 w 512"/>
                <a:gd name="T101" fmla="*/ 181 h 512"/>
                <a:gd name="T102" fmla="*/ 373 w 512"/>
                <a:gd name="T103" fmla="*/ 202 h 512"/>
                <a:gd name="T104" fmla="*/ 394 w 512"/>
                <a:gd name="T105" fmla="*/ 181 h 512"/>
                <a:gd name="T106" fmla="*/ 373 w 512"/>
                <a:gd name="T107" fmla="*/ 16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2" h="512">
                  <a:moveTo>
                    <a:pt x="309" y="320"/>
                  </a:moveTo>
                  <a:cubicBezTo>
                    <a:pt x="309" y="331"/>
                    <a:pt x="299" y="341"/>
                    <a:pt x="288" y="341"/>
                  </a:cubicBezTo>
                  <a:cubicBezTo>
                    <a:pt x="276" y="341"/>
                    <a:pt x="266" y="331"/>
                    <a:pt x="266" y="320"/>
                  </a:cubicBezTo>
                  <a:cubicBezTo>
                    <a:pt x="266" y="308"/>
                    <a:pt x="276" y="298"/>
                    <a:pt x="288" y="298"/>
                  </a:cubicBezTo>
                  <a:cubicBezTo>
                    <a:pt x="299" y="298"/>
                    <a:pt x="309" y="308"/>
                    <a:pt x="309" y="320"/>
                  </a:cubicBezTo>
                  <a:close/>
                  <a:moveTo>
                    <a:pt x="213" y="160"/>
                  </a:moveTo>
                  <a:cubicBezTo>
                    <a:pt x="201" y="160"/>
                    <a:pt x="192" y="169"/>
                    <a:pt x="192" y="181"/>
                  </a:cubicBezTo>
                  <a:cubicBezTo>
                    <a:pt x="192" y="193"/>
                    <a:pt x="201" y="202"/>
                    <a:pt x="213" y="202"/>
                  </a:cubicBezTo>
                  <a:cubicBezTo>
                    <a:pt x="225" y="202"/>
                    <a:pt x="234" y="193"/>
                    <a:pt x="234" y="181"/>
                  </a:cubicBezTo>
                  <a:cubicBezTo>
                    <a:pt x="234" y="169"/>
                    <a:pt x="225" y="160"/>
                    <a:pt x="213" y="160"/>
                  </a:cubicBezTo>
                  <a:close/>
                  <a:moveTo>
                    <a:pt x="138" y="298"/>
                  </a:moveTo>
                  <a:cubicBezTo>
                    <a:pt x="127" y="298"/>
                    <a:pt x="117" y="308"/>
                    <a:pt x="117" y="320"/>
                  </a:cubicBezTo>
                  <a:cubicBezTo>
                    <a:pt x="117" y="331"/>
                    <a:pt x="127" y="341"/>
                    <a:pt x="138" y="341"/>
                  </a:cubicBezTo>
                  <a:cubicBezTo>
                    <a:pt x="150" y="341"/>
                    <a:pt x="160" y="331"/>
                    <a:pt x="160" y="320"/>
                  </a:cubicBezTo>
                  <a:cubicBezTo>
                    <a:pt x="160" y="308"/>
                    <a:pt x="150" y="298"/>
                    <a:pt x="138" y="298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181"/>
                  </a:moveTo>
                  <a:cubicBezTo>
                    <a:pt x="416" y="157"/>
                    <a:pt x="397" y="138"/>
                    <a:pt x="373" y="138"/>
                  </a:cubicBezTo>
                  <a:cubicBezTo>
                    <a:pt x="349" y="138"/>
                    <a:pt x="330" y="157"/>
                    <a:pt x="330" y="181"/>
                  </a:cubicBezTo>
                  <a:cubicBezTo>
                    <a:pt x="330" y="192"/>
                    <a:pt x="335" y="203"/>
                    <a:pt x="342" y="211"/>
                  </a:cubicBezTo>
                  <a:cubicBezTo>
                    <a:pt x="300" y="279"/>
                    <a:pt x="300" y="279"/>
                    <a:pt x="300" y="279"/>
                  </a:cubicBezTo>
                  <a:cubicBezTo>
                    <a:pt x="296" y="278"/>
                    <a:pt x="292" y="277"/>
                    <a:pt x="288" y="277"/>
                  </a:cubicBezTo>
                  <a:cubicBezTo>
                    <a:pt x="284" y="277"/>
                    <a:pt x="281" y="278"/>
                    <a:pt x="278" y="278"/>
                  </a:cubicBezTo>
                  <a:cubicBezTo>
                    <a:pt x="242" y="212"/>
                    <a:pt x="242" y="212"/>
                    <a:pt x="242" y="212"/>
                  </a:cubicBezTo>
                  <a:cubicBezTo>
                    <a:pt x="250" y="204"/>
                    <a:pt x="256" y="193"/>
                    <a:pt x="256" y="181"/>
                  </a:cubicBezTo>
                  <a:cubicBezTo>
                    <a:pt x="256" y="157"/>
                    <a:pt x="237" y="138"/>
                    <a:pt x="213" y="138"/>
                  </a:cubicBezTo>
                  <a:cubicBezTo>
                    <a:pt x="189" y="138"/>
                    <a:pt x="170" y="157"/>
                    <a:pt x="170" y="181"/>
                  </a:cubicBezTo>
                  <a:cubicBezTo>
                    <a:pt x="170" y="193"/>
                    <a:pt x="176" y="204"/>
                    <a:pt x="184" y="212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45" y="278"/>
                    <a:pt x="142" y="277"/>
                    <a:pt x="138" y="277"/>
                  </a:cubicBezTo>
                  <a:cubicBezTo>
                    <a:pt x="115" y="277"/>
                    <a:pt x="96" y="296"/>
                    <a:pt x="96" y="320"/>
                  </a:cubicBezTo>
                  <a:cubicBezTo>
                    <a:pt x="96" y="343"/>
                    <a:pt x="115" y="362"/>
                    <a:pt x="138" y="362"/>
                  </a:cubicBezTo>
                  <a:cubicBezTo>
                    <a:pt x="162" y="362"/>
                    <a:pt x="181" y="343"/>
                    <a:pt x="181" y="320"/>
                  </a:cubicBezTo>
                  <a:cubicBezTo>
                    <a:pt x="181" y="307"/>
                    <a:pt x="176" y="296"/>
                    <a:pt x="167" y="288"/>
                  </a:cubicBezTo>
                  <a:cubicBezTo>
                    <a:pt x="203" y="222"/>
                    <a:pt x="203" y="222"/>
                    <a:pt x="203" y="222"/>
                  </a:cubicBezTo>
                  <a:cubicBezTo>
                    <a:pt x="206" y="223"/>
                    <a:pt x="209" y="224"/>
                    <a:pt x="213" y="224"/>
                  </a:cubicBezTo>
                  <a:cubicBezTo>
                    <a:pt x="217" y="224"/>
                    <a:pt x="220" y="223"/>
                    <a:pt x="223" y="222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0" y="296"/>
                    <a:pt x="245" y="307"/>
                    <a:pt x="245" y="320"/>
                  </a:cubicBezTo>
                  <a:cubicBezTo>
                    <a:pt x="245" y="343"/>
                    <a:pt x="264" y="362"/>
                    <a:pt x="288" y="362"/>
                  </a:cubicBezTo>
                  <a:cubicBezTo>
                    <a:pt x="311" y="362"/>
                    <a:pt x="330" y="343"/>
                    <a:pt x="330" y="320"/>
                  </a:cubicBezTo>
                  <a:cubicBezTo>
                    <a:pt x="330" y="308"/>
                    <a:pt x="326" y="298"/>
                    <a:pt x="318" y="290"/>
                  </a:cubicBezTo>
                  <a:cubicBezTo>
                    <a:pt x="361" y="222"/>
                    <a:pt x="361" y="222"/>
                    <a:pt x="361" y="222"/>
                  </a:cubicBezTo>
                  <a:cubicBezTo>
                    <a:pt x="365" y="223"/>
                    <a:pt x="369" y="224"/>
                    <a:pt x="373" y="224"/>
                  </a:cubicBezTo>
                  <a:cubicBezTo>
                    <a:pt x="397" y="224"/>
                    <a:pt x="416" y="205"/>
                    <a:pt x="416" y="181"/>
                  </a:cubicBezTo>
                  <a:close/>
                  <a:moveTo>
                    <a:pt x="373" y="160"/>
                  </a:moveTo>
                  <a:cubicBezTo>
                    <a:pt x="361" y="160"/>
                    <a:pt x="352" y="169"/>
                    <a:pt x="352" y="181"/>
                  </a:cubicBezTo>
                  <a:cubicBezTo>
                    <a:pt x="352" y="193"/>
                    <a:pt x="361" y="202"/>
                    <a:pt x="373" y="202"/>
                  </a:cubicBezTo>
                  <a:cubicBezTo>
                    <a:pt x="385" y="202"/>
                    <a:pt x="394" y="193"/>
                    <a:pt x="394" y="181"/>
                  </a:cubicBezTo>
                  <a:cubicBezTo>
                    <a:pt x="394" y="169"/>
                    <a:pt x="385" y="160"/>
                    <a:pt x="373" y="16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5384" y="3137396"/>
            <a:ext cx="1917704" cy="898046"/>
            <a:chOff x="6199812" y="3195060"/>
            <a:chExt cx="789413" cy="369676"/>
          </a:xfrm>
          <a:solidFill>
            <a:schemeClr val="accent2"/>
          </a:solidFill>
        </p:grpSpPr>
        <p:sp>
          <p:nvSpPr>
            <p:cNvPr id="47" name="Freeform 598"/>
            <p:cNvSpPr>
              <a:spLocks noChangeAspect="1" noEditPoints="1"/>
            </p:cNvSpPr>
            <p:nvPr/>
          </p:nvSpPr>
          <p:spPr bwMode="auto">
            <a:xfrm>
              <a:off x="6621243" y="3195060"/>
              <a:ext cx="367982" cy="367982"/>
            </a:xfrm>
            <a:custGeom>
              <a:avLst/>
              <a:gdLst>
                <a:gd name="T0" fmla="*/ 160 w 512"/>
                <a:gd name="T1" fmla="*/ 128 h 512"/>
                <a:gd name="T2" fmla="*/ 352 w 512"/>
                <a:gd name="T3" fmla="*/ 128 h 512"/>
                <a:gd name="T4" fmla="*/ 352 w 512"/>
                <a:gd name="T5" fmla="*/ 372 h 512"/>
                <a:gd name="T6" fmla="*/ 262 w 512"/>
                <a:gd name="T7" fmla="*/ 301 h 512"/>
                <a:gd name="T8" fmla="*/ 256 w 512"/>
                <a:gd name="T9" fmla="*/ 298 h 512"/>
                <a:gd name="T10" fmla="*/ 249 w 512"/>
                <a:gd name="T11" fmla="*/ 301 h 512"/>
                <a:gd name="T12" fmla="*/ 160 w 512"/>
                <a:gd name="T13" fmla="*/ 372 h 512"/>
                <a:gd name="T14" fmla="*/ 160 w 512"/>
                <a:gd name="T15" fmla="*/ 128 h 512"/>
                <a:gd name="T16" fmla="*/ 512 w 512"/>
                <a:gd name="T17" fmla="*/ 256 h 512"/>
                <a:gd name="T18" fmla="*/ 256 w 512"/>
                <a:gd name="T19" fmla="*/ 512 h 512"/>
                <a:gd name="T20" fmla="*/ 0 w 512"/>
                <a:gd name="T21" fmla="*/ 256 h 512"/>
                <a:gd name="T22" fmla="*/ 256 w 512"/>
                <a:gd name="T23" fmla="*/ 0 h 512"/>
                <a:gd name="T24" fmla="*/ 512 w 512"/>
                <a:gd name="T25" fmla="*/ 256 h 512"/>
                <a:gd name="T26" fmla="*/ 373 w 512"/>
                <a:gd name="T27" fmla="*/ 117 h 512"/>
                <a:gd name="T28" fmla="*/ 362 w 512"/>
                <a:gd name="T29" fmla="*/ 106 h 512"/>
                <a:gd name="T30" fmla="*/ 149 w 512"/>
                <a:gd name="T31" fmla="*/ 106 h 512"/>
                <a:gd name="T32" fmla="*/ 138 w 512"/>
                <a:gd name="T33" fmla="*/ 117 h 512"/>
                <a:gd name="T34" fmla="*/ 138 w 512"/>
                <a:gd name="T35" fmla="*/ 394 h 512"/>
                <a:gd name="T36" fmla="*/ 144 w 512"/>
                <a:gd name="T37" fmla="*/ 404 h 512"/>
                <a:gd name="T38" fmla="*/ 156 w 512"/>
                <a:gd name="T39" fmla="*/ 403 h 512"/>
                <a:gd name="T40" fmla="*/ 256 w 512"/>
                <a:gd name="T41" fmla="*/ 323 h 512"/>
                <a:gd name="T42" fmla="*/ 356 w 512"/>
                <a:gd name="T43" fmla="*/ 403 h 512"/>
                <a:gd name="T44" fmla="*/ 362 w 512"/>
                <a:gd name="T45" fmla="*/ 405 h 512"/>
                <a:gd name="T46" fmla="*/ 367 w 512"/>
                <a:gd name="T47" fmla="*/ 404 h 512"/>
                <a:gd name="T48" fmla="*/ 373 w 512"/>
                <a:gd name="T49" fmla="*/ 394 h 512"/>
                <a:gd name="T50" fmla="*/ 373 w 512"/>
                <a:gd name="T51" fmla="*/ 11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2" h="512">
                  <a:moveTo>
                    <a:pt x="160" y="128"/>
                  </a:moveTo>
                  <a:cubicBezTo>
                    <a:pt x="352" y="128"/>
                    <a:pt x="352" y="128"/>
                    <a:pt x="352" y="128"/>
                  </a:cubicBezTo>
                  <a:cubicBezTo>
                    <a:pt x="352" y="372"/>
                    <a:pt x="352" y="372"/>
                    <a:pt x="352" y="372"/>
                  </a:cubicBezTo>
                  <a:cubicBezTo>
                    <a:pt x="262" y="301"/>
                    <a:pt x="262" y="301"/>
                    <a:pt x="262" y="301"/>
                  </a:cubicBezTo>
                  <a:cubicBezTo>
                    <a:pt x="260" y="299"/>
                    <a:pt x="258" y="298"/>
                    <a:pt x="256" y="298"/>
                  </a:cubicBezTo>
                  <a:cubicBezTo>
                    <a:pt x="253" y="298"/>
                    <a:pt x="251" y="299"/>
                    <a:pt x="249" y="301"/>
                  </a:cubicBezTo>
                  <a:cubicBezTo>
                    <a:pt x="160" y="372"/>
                    <a:pt x="160" y="372"/>
                    <a:pt x="160" y="372"/>
                  </a:cubicBezTo>
                  <a:lnTo>
                    <a:pt x="160" y="128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73" y="117"/>
                  </a:moveTo>
                  <a:cubicBezTo>
                    <a:pt x="373" y="111"/>
                    <a:pt x="368" y="106"/>
                    <a:pt x="362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3" y="106"/>
                    <a:pt x="138" y="111"/>
                    <a:pt x="138" y="117"/>
                  </a:cubicBezTo>
                  <a:cubicBezTo>
                    <a:pt x="138" y="394"/>
                    <a:pt x="138" y="394"/>
                    <a:pt x="138" y="394"/>
                  </a:cubicBezTo>
                  <a:cubicBezTo>
                    <a:pt x="138" y="398"/>
                    <a:pt x="141" y="402"/>
                    <a:pt x="144" y="404"/>
                  </a:cubicBezTo>
                  <a:cubicBezTo>
                    <a:pt x="148" y="406"/>
                    <a:pt x="152" y="405"/>
                    <a:pt x="156" y="403"/>
                  </a:cubicBezTo>
                  <a:cubicBezTo>
                    <a:pt x="256" y="323"/>
                    <a:pt x="256" y="323"/>
                    <a:pt x="256" y="323"/>
                  </a:cubicBezTo>
                  <a:cubicBezTo>
                    <a:pt x="356" y="403"/>
                    <a:pt x="356" y="403"/>
                    <a:pt x="356" y="403"/>
                  </a:cubicBezTo>
                  <a:cubicBezTo>
                    <a:pt x="358" y="404"/>
                    <a:pt x="360" y="405"/>
                    <a:pt x="362" y="405"/>
                  </a:cubicBezTo>
                  <a:cubicBezTo>
                    <a:pt x="364" y="405"/>
                    <a:pt x="365" y="405"/>
                    <a:pt x="367" y="404"/>
                  </a:cubicBezTo>
                  <a:cubicBezTo>
                    <a:pt x="371" y="402"/>
                    <a:pt x="373" y="398"/>
                    <a:pt x="373" y="394"/>
                  </a:cubicBezTo>
                  <a:lnTo>
                    <a:pt x="373" y="1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8" name="Group 437"/>
            <p:cNvGrpSpPr>
              <a:grpSpLocks noChangeAspect="1"/>
            </p:cNvGrpSpPr>
            <p:nvPr/>
          </p:nvGrpSpPr>
          <p:grpSpPr bwMode="auto">
            <a:xfrm>
              <a:off x="6199812" y="3195060"/>
              <a:ext cx="369676" cy="369676"/>
              <a:chOff x="3130" y="1561"/>
              <a:chExt cx="340" cy="340"/>
            </a:xfrm>
            <a:grpFill/>
          </p:grpSpPr>
          <p:sp>
            <p:nvSpPr>
              <p:cNvPr id="49" name="Freeform 438"/>
              <p:cNvSpPr>
                <a:spLocks/>
              </p:cNvSpPr>
              <p:nvPr/>
            </p:nvSpPr>
            <p:spPr bwMode="auto">
              <a:xfrm>
                <a:off x="3307" y="1696"/>
                <a:ext cx="28" cy="28"/>
              </a:xfrm>
              <a:custGeom>
                <a:avLst/>
                <a:gdLst>
                  <a:gd name="T0" fmla="*/ 0 w 42"/>
                  <a:gd name="T1" fmla="*/ 0 h 42"/>
                  <a:gd name="T2" fmla="*/ 0 w 42"/>
                  <a:gd name="T3" fmla="*/ 42 h 42"/>
                  <a:gd name="T4" fmla="*/ 42 w 42"/>
                  <a:gd name="T5" fmla="*/ 42 h 42"/>
                  <a:gd name="T6" fmla="*/ 0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38" y="21"/>
                      <a:pt x="21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39"/>
              <p:cNvSpPr>
                <a:spLocks/>
              </p:cNvSpPr>
              <p:nvPr/>
            </p:nvSpPr>
            <p:spPr bwMode="auto">
              <a:xfrm>
                <a:off x="3265" y="1696"/>
                <a:ext cx="28" cy="28"/>
              </a:xfrm>
              <a:custGeom>
                <a:avLst/>
                <a:gdLst>
                  <a:gd name="T0" fmla="*/ 0 w 42"/>
                  <a:gd name="T1" fmla="*/ 42 h 42"/>
                  <a:gd name="T2" fmla="*/ 42 w 42"/>
                  <a:gd name="T3" fmla="*/ 42 h 42"/>
                  <a:gd name="T4" fmla="*/ 42 w 42"/>
                  <a:gd name="T5" fmla="*/ 0 h 42"/>
                  <a:gd name="T6" fmla="*/ 0 w 4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42"/>
                    </a:move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1" y="5"/>
                      <a:pt x="5" y="21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40"/>
              <p:cNvSpPr>
                <a:spLocks/>
              </p:cNvSpPr>
              <p:nvPr/>
            </p:nvSpPr>
            <p:spPr bwMode="auto">
              <a:xfrm>
                <a:off x="3230" y="1661"/>
                <a:ext cx="63" cy="63"/>
              </a:xfrm>
              <a:custGeom>
                <a:avLst/>
                <a:gdLst>
                  <a:gd name="T0" fmla="*/ 0 w 95"/>
                  <a:gd name="T1" fmla="*/ 95 h 95"/>
                  <a:gd name="T2" fmla="*/ 32 w 95"/>
                  <a:gd name="T3" fmla="*/ 95 h 95"/>
                  <a:gd name="T4" fmla="*/ 95 w 95"/>
                  <a:gd name="T5" fmla="*/ 32 h 95"/>
                  <a:gd name="T6" fmla="*/ 95 w 95"/>
                  <a:gd name="T7" fmla="*/ 0 h 95"/>
                  <a:gd name="T8" fmla="*/ 0 w 95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cubicBezTo>
                      <a:pt x="32" y="95"/>
                      <a:pt x="32" y="95"/>
                      <a:pt x="32" y="95"/>
                    </a:cubicBezTo>
                    <a:cubicBezTo>
                      <a:pt x="37" y="62"/>
                      <a:pt x="62" y="37"/>
                      <a:pt x="95" y="32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45" y="5"/>
                      <a:pt x="5" y="45"/>
                      <a:pt x="0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41"/>
              <p:cNvSpPr>
                <a:spLocks/>
              </p:cNvSpPr>
              <p:nvPr/>
            </p:nvSpPr>
            <p:spPr bwMode="auto">
              <a:xfrm>
                <a:off x="3265" y="1738"/>
                <a:ext cx="28" cy="28"/>
              </a:xfrm>
              <a:custGeom>
                <a:avLst/>
                <a:gdLst>
                  <a:gd name="T0" fmla="*/ 42 w 42"/>
                  <a:gd name="T1" fmla="*/ 42 h 42"/>
                  <a:gd name="T2" fmla="*/ 42 w 42"/>
                  <a:gd name="T3" fmla="*/ 0 h 42"/>
                  <a:gd name="T4" fmla="*/ 0 w 42"/>
                  <a:gd name="T5" fmla="*/ 0 h 42"/>
                  <a:gd name="T6" fmla="*/ 42 w 4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21"/>
                      <a:pt x="21" y="38"/>
                      <a:pt x="4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442"/>
              <p:cNvSpPr>
                <a:spLocks/>
              </p:cNvSpPr>
              <p:nvPr/>
            </p:nvSpPr>
            <p:spPr bwMode="auto">
              <a:xfrm>
                <a:off x="3230" y="1738"/>
                <a:ext cx="63" cy="63"/>
              </a:xfrm>
              <a:custGeom>
                <a:avLst/>
                <a:gdLst>
                  <a:gd name="T0" fmla="*/ 32 w 95"/>
                  <a:gd name="T1" fmla="*/ 0 h 96"/>
                  <a:gd name="T2" fmla="*/ 0 w 95"/>
                  <a:gd name="T3" fmla="*/ 0 h 96"/>
                  <a:gd name="T4" fmla="*/ 95 w 95"/>
                  <a:gd name="T5" fmla="*/ 96 h 96"/>
                  <a:gd name="T6" fmla="*/ 95 w 95"/>
                  <a:gd name="T7" fmla="*/ 63 h 96"/>
                  <a:gd name="T8" fmla="*/ 32 w 95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6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1"/>
                      <a:pt x="45" y="91"/>
                      <a:pt x="95" y="96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62" y="59"/>
                      <a:pt x="37" y="33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443"/>
              <p:cNvSpPr>
                <a:spLocks/>
              </p:cNvSpPr>
              <p:nvPr/>
            </p:nvSpPr>
            <p:spPr bwMode="auto">
              <a:xfrm>
                <a:off x="3307" y="1738"/>
                <a:ext cx="28" cy="28"/>
              </a:xfrm>
              <a:custGeom>
                <a:avLst/>
                <a:gdLst>
                  <a:gd name="T0" fmla="*/ 42 w 42"/>
                  <a:gd name="T1" fmla="*/ 0 h 42"/>
                  <a:gd name="T2" fmla="*/ 0 w 42"/>
                  <a:gd name="T3" fmla="*/ 0 h 42"/>
                  <a:gd name="T4" fmla="*/ 0 w 42"/>
                  <a:gd name="T5" fmla="*/ 42 h 42"/>
                  <a:gd name="T6" fmla="*/ 42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1" y="38"/>
                      <a:pt x="38" y="21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444"/>
              <p:cNvSpPr>
                <a:spLocks noEditPoints="1"/>
              </p:cNvSpPr>
              <p:nvPr/>
            </p:nvSpPr>
            <p:spPr bwMode="auto">
              <a:xfrm>
                <a:off x="3130" y="1561"/>
                <a:ext cx="340" cy="34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405 w 512"/>
                  <a:gd name="T11" fmla="*/ 266 h 512"/>
                  <a:gd name="T12" fmla="*/ 383 w 512"/>
                  <a:gd name="T13" fmla="*/ 266 h 512"/>
                  <a:gd name="T14" fmla="*/ 266 w 512"/>
                  <a:gd name="T15" fmla="*/ 383 h 512"/>
                  <a:gd name="T16" fmla="*/ 266 w 512"/>
                  <a:gd name="T17" fmla="*/ 405 h 512"/>
                  <a:gd name="T18" fmla="*/ 256 w 512"/>
                  <a:gd name="T19" fmla="*/ 416 h 512"/>
                  <a:gd name="T20" fmla="*/ 245 w 512"/>
                  <a:gd name="T21" fmla="*/ 405 h 512"/>
                  <a:gd name="T22" fmla="*/ 245 w 512"/>
                  <a:gd name="T23" fmla="*/ 383 h 512"/>
                  <a:gd name="T24" fmla="*/ 128 w 512"/>
                  <a:gd name="T25" fmla="*/ 266 h 512"/>
                  <a:gd name="T26" fmla="*/ 106 w 512"/>
                  <a:gd name="T27" fmla="*/ 266 h 512"/>
                  <a:gd name="T28" fmla="*/ 96 w 512"/>
                  <a:gd name="T29" fmla="*/ 256 h 512"/>
                  <a:gd name="T30" fmla="*/ 106 w 512"/>
                  <a:gd name="T31" fmla="*/ 245 h 512"/>
                  <a:gd name="T32" fmla="*/ 128 w 512"/>
                  <a:gd name="T33" fmla="*/ 245 h 512"/>
                  <a:gd name="T34" fmla="*/ 245 w 512"/>
                  <a:gd name="T35" fmla="*/ 128 h 512"/>
                  <a:gd name="T36" fmla="*/ 245 w 512"/>
                  <a:gd name="T37" fmla="*/ 106 h 512"/>
                  <a:gd name="T38" fmla="*/ 256 w 512"/>
                  <a:gd name="T39" fmla="*/ 96 h 512"/>
                  <a:gd name="T40" fmla="*/ 266 w 512"/>
                  <a:gd name="T41" fmla="*/ 106 h 512"/>
                  <a:gd name="T42" fmla="*/ 266 w 512"/>
                  <a:gd name="T43" fmla="*/ 128 h 512"/>
                  <a:gd name="T44" fmla="*/ 383 w 512"/>
                  <a:gd name="T45" fmla="*/ 245 h 512"/>
                  <a:gd name="T46" fmla="*/ 405 w 512"/>
                  <a:gd name="T47" fmla="*/ 245 h 512"/>
                  <a:gd name="T48" fmla="*/ 416 w 512"/>
                  <a:gd name="T49" fmla="*/ 256 h 512"/>
                  <a:gd name="T50" fmla="*/ 405 w 512"/>
                  <a:gd name="T51" fmla="*/ 2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405" y="266"/>
                    </a:moveTo>
                    <a:cubicBezTo>
                      <a:pt x="383" y="266"/>
                      <a:pt x="383" y="266"/>
                      <a:pt x="383" y="266"/>
                    </a:cubicBezTo>
                    <a:cubicBezTo>
                      <a:pt x="378" y="328"/>
                      <a:pt x="328" y="378"/>
                      <a:pt x="266" y="383"/>
                    </a:cubicBezTo>
                    <a:cubicBezTo>
                      <a:pt x="266" y="405"/>
                      <a:pt x="266" y="405"/>
                      <a:pt x="266" y="405"/>
                    </a:cubicBezTo>
                    <a:cubicBezTo>
                      <a:pt x="266" y="411"/>
                      <a:pt x="262" y="416"/>
                      <a:pt x="256" y="416"/>
                    </a:cubicBezTo>
                    <a:cubicBezTo>
                      <a:pt x="250" y="416"/>
                      <a:pt x="245" y="411"/>
                      <a:pt x="245" y="405"/>
                    </a:cubicBezTo>
                    <a:cubicBezTo>
                      <a:pt x="245" y="383"/>
                      <a:pt x="245" y="383"/>
                      <a:pt x="245" y="383"/>
                    </a:cubicBezTo>
                    <a:cubicBezTo>
                      <a:pt x="183" y="378"/>
                      <a:pt x="133" y="328"/>
                      <a:pt x="128" y="266"/>
                    </a:cubicBez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6" y="262"/>
                      <a:pt x="96" y="256"/>
                    </a:cubicBezTo>
                    <a:cubicBezTo>
                      <a:pt x="96" y="250"/>
                      <a:pt x="100" y="245"/>
                      <a:pt x="106" y="245"/>
                    </a:cubicBezTo>
                    <a:cubicBezTo>
                      <a:pt x="128" y="245"/>
                      <a:pt x="128" y="245"/>
                      <a:pt x="128" y="245"/>
                    </a:cubicBezTo>
                    <a:cubicBezTo>
                      <a:pt x="133" y="183"/>
                      <a:pt x="183" y="133"/>
                      <a:pt x="245" y="128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128"/>
                      <a:pt x="266" y="128"/>
                      <a:pt x="266" y="128"/>
                    </a:cubicBezTo>
                    <a:cubicBezTo>
                      <a:pt x="328" y="133"/>
                      <a:pt x="378" y="183"/>
                      <a:pt x="383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445"/>
              <p:cNvSpPr>
                <a:spLocks/>
              </p:cNvSpPr>
              <p:nvPr/>
            </p:nvSpPr>
            <p:spPr bwMode="auto">
              <a:xfrm>
                <a:off x="3307" y="1661"/>
                <a:ext cx="63" cy="63"/>
              </a:xfrm>
              <a:custGeom>
                <a:avLst/>
                <a:gdLst>
                  <a:gd name="T0" fmla="*/ 0 w 96"/>
                  <a:gd name="T1" fmla="*/ 0 h 95"/>
                  <a:gd name="T2" fmla="*/ 0 w 96"/>
                  <a:gd name="T3" fmla="*/ 32 h 95"/>
                  <a:gd name="T4" fmla="*/ 63 w 96"/>
                  <a:gd name="T5" fmla="*/ 95 h 95"/>
                  <a:gd name="T6" fmla="*/ 96 w 96"/>
                  <a:gd name="T7" fmla="*/ 95 h 95"/>
                  <a:gd name="T8" fmla="*/ 0 w 96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5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33" y="37"/>
                      <a:pt x="59" y="62"/>
                      <a:pt x="63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1" y="45"/>
                      <a:pt x="51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446"/>
              <p:cNvSpPr>
                <a:spLocks/>
              </p:cNvSpPr>
              <p:nvPr/>
            </p:nvSpPr>
            <p:spPr bwMode="auto">
              <a:xfrm>
                <a:off x="3307" y="1738"/>
                <a:ext cx="63" cy="63"/>
              </a:xfrm>
              <a:custGeom>
                <a:avLst/>
                <a:gdLst>
                  <a:gd name="T0" fmla="*/ 0 w 96"/>
                  <a:gd name="T1" fmla="*/ 63 h 96"/>
                  <a:gd name="T2" fmla="*/ 0 w 96"/>
                  <a:gd name="T3" fmla="*/ 96 h 96"/>
                  <a:gd name="T4" fmla="*/ 96 w 96"/>
                  <a:gd name="T5" fmla="*/ 0 h 96"/>
                  <a:gd name="T6" fmla="*/ 63 w 96"/>
                  <a:gd name="T7" fmla="*/ 0 h 96"/>
                  <a:gd name="T8" fmla="*/ 0 w 96"/>
                  <a:gd name="T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0" y="63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51" y="91"/>
                      <a:pt x="91" y="51"/>
                      <a:pt x="96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59" y="33"/>
                      <a:pt x="33" y="59"/>
                      <a:pt x="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436620" y="3138192"/>
            <a:ext cx="1916427" cy="896455"/>
            <a:chOff x="1018503" y="2968252"/>
            <a:chExt cx="788887" cy="369021"/>
          </a:xfrm>
          <a:solidFill>
            <a:schemeClr val="accent2"/>
          </a:solidFill>
        </p:grpSpPr>
        <p:sp>
          <p:nvSpPr>
            <p:cNvPr id="41" name="Freeform 210"/>
            <p:cNvSpPr>
              <a:spLocks noChangeAspect="1" noEditPoints="1"/>
            </p:cNvSpPr>
            <p:nvPr/>
          </p:nvSpPr>
          <p:spPr bwMode="auto">
            <a:xfrm>
              <a:off x="1438369" y="2968252"/>
              <a:ext cx="369021" cy="369021"/>
            </a:xfrm>
            <a:custGeom>
              <a:avLst/>
              <a:gdLst>
                <a:gd name="T0" fmla="*/ 352 w 512"/>
                <a:gd name="T1" fmla="*/ 394 h 512"/>
                <a:gd name="T2" fmla="*/ 224 w 512"/>
                <a:gd name="T3" fmla="*/ 224 h 512"/>
                <a:gd name="T4" fmla="*/ 256 w 512"/>
                <a:gd name="T5" fmla="*/ 256 h 512"/>
                <a:gd name="T6" fmla="*/ 330 w 512"/>
                <a:gd name="T7" fmla="*/ 266 h 512"/>
                <a:gd name="T8" fmla="*/ 256 w 512"/>
                <a:gd name="T9" fmla="*/ 277 h 512"/>
                <a:gd name="T10" fmla="*/ 256 w 512"/>
                <a:gd name="T11" fmla="*/ 256 h 512"/>
                <a:gd name="T12" fmla="*/ 320 w 512"/>
                <a:gd name="T13" fmla="*/ 298 h 512"/>
                <a:gd name="T14" fmla="*/ 320 w 512"/>
                <a:gd name="T15" fmla="*/ 320 h 512"/>
                <a:gd name="T16" fmla="*/ 245 w 512"/>
                <a:gd name="T17" fmla="*/ 309 h 512"/>
                <a:gd name="T18" fmla="*/ 256 w 512"/>
                <a:gd name="T19" fmla="*/ 341 h 512"/>
                <a:gd name="T20" fmla="*/ 330 w 512"/>
                <a:gd name="T21" fmla="*/ 352 h 512"/>
                <a:gd name="T22" fmla="*/ 256 w 512"/>
                <a:gd name="T23" fmla="*/ 362 h 512"/>
                <a:gd name="T24" fmla="*/ 256 w 512"/>
                <a:gd name="T25" fmla="*/ 341 h 512"/>
                <a:gd name="T26" fmla="*/ 213 w 512"/>
                <a:gd name="T27" fmla="*/ 202 h 512"/>
                <a:gd name="T28" fmla="*/ 202 w 512"/>
                <a:gd name="T29" fmla="*/ 394 h 512"/>
                <a:gd name="T30" fmla="*/ 160 w 512"/>
                <a:gd name="T31" fmla="*/ 138 h 512"/>
                <a:gd name="T32" fmla="*/ 181 w 512"/>
                <a:gd name="T33" fmla="*/ 149 h 512"/>
                <a:gd name="T34" fmla="*/ 298 w 512"/>
                <a:gd name="T35" fmla="*/ 160 h 512"/>
                <a:gd name="T36" fmla="*/ 309 w 512"/>
                <a:gd name="T37" fmla="*/ 138 h 512"/>
                <a:gd name="T38" fmla="*/ 330 w 512"/>
                <a:gd name="T39" fmla="*/ 202 h 512"/>
                <a:gd name="T40" fmla="*/ 202 w 512"/>
                <a:gd name="T41" fmla="*/ 138 h 512"/>
                <a:gd name="T42" fmla="*/ 202 w 512"/>
                <a:gd name="T43" fmla="*/ 128 h 512"/>
                <a:gd name="T44" fmla="*/ 202 w 512"/>
                <a:gd name="T45" fmla="*/ 117 h 512"/>
                <a:gd name="T46" fmla="*/ 288 w 512"/>
                <a:gd name="T47" fmla="*/ 138 h 512"/>
                <a:gd name="T48" fmla="*/ 0 w 512"/>
                <a:gd name="T49" fmla="*/ 256 h 512"/>
                <a:gd name="T50" fmla="*/ 512 w 512"/>
                <a:gd name="T51" fmla="*/ 256 h 512"/>
                <a:gd name="T52" fmla="*/ 373 w 512"/>
                <a:gd name="T53" fmla="*/ 405 h 512"/>
                <a:gd name="T54" fmla="*/ 149 w 512"/>
                <a:gd name="T55" fmla="*/ 416 h 512"/>
                <a:gd name="T56" fmla="*/ 138 w 512"/>
                <a:gd name="T57" fmla="*/ 128 h 512"/>
                <a:gd name="T58" fmla="*/ 181 w 512"/>
                <a:gd name="T59" fmla="*/ 117 h 512"/>
                <a:gd name="T60" fmla="*/ 192 w 512"/>
                <a:gd name="T61" fmla="*/ 96 h 512"/>
                <a:gd name="T62" fmla="*/ 309 w 512"/>
                <a:gd name="T63" fmla="*/ 106 h 512"/>
                <a:gd name="T64" fmla="*/ 341 w 512"/>
                <a:gd name="T65" fmla="*/ 117 h 512"/>
                <a:gd name="T66" fmla="*/ 352 w 512"/>
                <a:gd name="T67" fmla="*/ 202 h 512"/>
                <a:gd name="T68" fmla="*/ 373 w 512"/>
                <a:gd name="T69" fmla="*/ 21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2" h="512">
                  <a:moveTo>
                    <a:pt x="224" y="394"/>
                  </a:moveTo>
                  <a:cubicBezTo>
                    <a:pt x="352" y="394"/>
                    <a:pt x="352" y="394"/>
                    <a:pt x="352" y="394"/>
                  </a:cubicBezTo>
                  <a:cubicBezTo>
                    <a:pt x="352" y="224"/>
                    <a:pt x="352" y="224"/>
                    <a:pt x="352" y="224"/>
                  </a:cubicBezTo>
                  <a:cubicBezTo>
                    <a:pt x="224" y="224"/>
                    <a:pt x="224" y="224"/>
                    <a:pt x="224" y="224"/>
                  </a:cubicBezTo>
                  <a:lnTo>
                    <a:pt x="224" y="394"/>
                  </a:lnTo>
                  <a:close/>
                  <a:moveTo>
                    <a:pt x="256" y="256"/>
                  </a:moveTo>
                  <a:cubicBezTo>
                    <a:pt x="320" y="256"/>
                    <a:pt x="320" y="256"/>
                    <a:pt x="320" y="256"/>
                  </a:cubicBezTo>
                  <a:cubicBezTo>
                    <a:pt x="326" y="256"/>
                    <a:pt x="330" y="260"/>
                    <a:pt x="330" y="266"/>
                  </a:cubicBezTo>
                  <a:cubicBezTo>
                    <a:pt x="330" y="272"/>
                    <a:pt x="326" y="277"/>
                    <a:pt x="320" y="277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0" y="277"/>
                    <a:pt x="245" y="272"/>
                    <a:pt x="245" y="266"/>
                  </a:cubicBezTo>
                  <a:cubicBezTo>
                    <a:pt x="245" y="260"/>
                    <a:pt x="250" y="256"/>
                    <a:pt x="256" y="256"/>
                  </a:cubicBezTo>
                  <a:close/>
                  <a:moveTo>
                    <a:pt x="256" y="298"/>
                  </a:moveTo>
                  <a:cubicBezTo>
                    <a:pt x="320" y="298"/>
                    <a:pt x="320" y="298"/>
                    <a:pt x="320" y="298"/>
                  </a:cubicBezTo>
                  <a:cubicBezTo>
                    <a:pt x="326" y="298"/>
                    <a:pt x="330" y="303"/>
                    <a:pt x="330" y="309"/>
                  </a:cubicBezTo>
                  <a:cubicBezTo>
                    <a:pt x="330" y="315"/>
                    <a:pt x="326" y="320"/>
                    <a:pt x="320" y="320"/>
                  </a:cubicBezTo>
                  <a:cubicBezTo>
                    <a:pt x="256" y="320"/>
                    <a:pt x="256" y="320"/>
                    <a:pt x="256" y="320"/>
                  </a:cubicBezTo>
                  <a:cubicBezTo>
                    <a:pt x="250" y="320"/>
                    <a:pt x="245" y="315"/>
                    <a:pt x="245" y="309"/>
                  </a:cubicBezTo>
                  <a:cubicBezTo>
                    <a:pt x="245" y="303"/>
                    <a:pt x="250" y="298"/>
                    <a:pt x="256" y="298"/>
                  </a:cubicBezTo>
                  <a:close/>
                  <a:moveTo>
                    <a:pt x="256" y="341"/>
                  </a:moveTo>
                  <a:cubicBezTo>
                    <a:pt x="320" y="341"/>
                    <a:pt x="320" y="341"/>
                    <a:pt x="320" y="341"/>
                  </a:cubicBezTo>
                  <a:cubicBezTo>
                    <a:pt x="326" y="341"/>
                    <a:pt x="330" y="346"/>
                    <a:pt x="330" y="352"/>
                  </a:cubicBezTo>
                  <a:cubicBezTo>
                    <a:pt x="330" y="358"/>
                    <a:pt x="326" y="362"/>
                    <a:pt x="320" y="362"/>
                  </a:cubicBezTo>
                  <a:cubicBezTo>
                    <a:pt x="256" y="362"/>
                    <a:pt x="256" y="362"/>
                    <a:pt x="256" y="362"/>
                  </a:cubicBezTo>
                  <a:cubicBezTo>
                    <a:pt x="250" y="362"/>
                    <a:pt x="245" y="358"/>
                    <a:pt x="245" y="352"/>
                  </a:cubicBezTo>
                  <a:cubicBezTo>
                    <a:pt x="245" y="346"/>
                    <a:pt x="250" y="341"/>
                    <a:pt x="256" y="341"/>
                  </a:cubicBezTo>
                  <a:close/>
                  <a:moveTo>
                    <a:pt x="330" y="202"/>
                  </a:moveTo>
                  <a:cubicBezTo>
                    <a:pt x="213" y="202"/>
                    <a:pt x="213" y="202"/>
                    <a:pt x="213" y="202"/>
                  </a:cubicBezTo>
                  <a:cubicBezTo>
                    <a:pt x="207" y="202"/>
                    <a:pt x="202" y="207"/>
                    <a:pt x="202" y="213"/>
                  </a:cubicBezTo>
                  <a:cubicBezTo>
                    <a:pt x="202" y="394"/>
                    <a:pt x="202" y="394"/>
                    <a:pt x="202" y="394"/>
                  </a:cubicBezTo>
                  <a:cubicBezTo>
                    <a:pt x="160" y="394"/>
                    <a:pt x="160" y="394"/>
                    <a:pt x="160" y="394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1" y="155"/>
                    <a:pt x="186" y="160"/>
                    <a:pt x="192" y="160"/>
                  </a:cubicBezTo>
                  <a:cubicBezTo>
                    <a:pt x="298" y="160"/>
                    <a:pt x="298" y="160"/>
                    <a:pt x="298" y="160"/>
                  </a:cubicBezTo>
                  <a:cubicBezTo>
                    <a:pt x="304" y="160"/>
                    <a:pt x="309" y="155"/>
                    <a:pt x="309" y="149"/>
                  </a:cubicBezTo>
                  <a:cubicBezTo>
                    <a:pt x="309" y="138"/>
                    <a:pt x="309" y="138"/>
                    <a:pt x="309" y="138"/>
                  </a:cubicBezTo>
                  <a:cubicBezTo>
                    <a:pt x="330" y="138"/>
                    <a:pt x="330" y="138"/>
                    <a:pt x="330" y="138"/>
                  </a:cubicBezTo>
                  <a:lnTo>
                    <a:pt x="330" y="202"/>
                  </a:lnTo>
                  <a:close/>
                  <a:moveTo>
                    <a:pt x="288" y="138"/>
                  </a:moveTo>
                  <a:cubicBezTo>
                    <a:pt x="202" y="138"/>
                    <a:pt x="202" y="138"/>
                    <a:pt x="202" y="138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88" y="117"/>
                    <a:pt x="288" y="117"/>
                    <a:pt x="288" y="117"/>
                  </a:cubicBezTo>
                  <a:lnTo>
                    <a:pt x="288" y="138"/>
                  </a:lnTo>
                  <a:close/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73" y="405"/>
                  </a:moveTo>
                  <a:cubicBezTo>
                    <a:pt x="373" y="411"/>
                    <a:pt x="368" y="416"/>
                    <a:pt x="362" y="416"/>
                  </a:cubicBezTo>
                  <a:cubicBezTo>
                    <a:pt x="149" y="416"/>
                    <a:pt x="149" y="416"/>
                    <a:pt x="149" y="416"/>
                  </a:cubicBezTo>
                  <a:cubicBezTo>
                    <a:pt x="143" y="416"/>
                    <a:pt x="138" y="411"/>
                    <a:pt x="138" y="405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8" y="122"/>
                    <a:pt x="143" y="117"/>
                    <a:pt x="149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0"/>
                    <a:pt x="186" y="96"/>
                    <a:pt x="192" y="96"/>
                  </a:cubicBezTo>
                  <a:cubicBezTo>
                    <a:pt x="298" y="96"/>
                    <a:pt x="298" y="96"/>
                    <a:pt x="298" y="96"/>
                  </a:cubicBezTo>
                  <a:cubicBezTo>
                    <a:pt x="304" y="96"/>
                    <a:pt x="309" y="100"/>
                    <a:pt x="309" y="106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41" y="117"/>
                    <a:pt x="341" y="117"/>
                    <a:pt x="341" y="117"/>
                  </a:cubicBezTo>
                  <a:cubicBezTo>
                    <a:pt x="347" y="117"/>
                    <a:pt x="352" y="122"/>
                    <a:pt x="352" y="128"/>
                  </a:cubicBezTo>
                  <a:cubicBezTo>
                    <a:pt x="352" y="202"/>
                    <a:pt x="352" y="202"/>
                    <a:pt x="352" y="202"/>
                  </a:cubicBezTo>
                  <a:cubicBezTo>
                    <a:pt x="362" y="202"/>
                    <a:pt x="362" y="202"/>
                    <a:pt x="362" y="202"/>
                  </a:cubicBezTo>
                  <a:cubicBezTo>
                    <a:pt x="368" y="202"/>
                    <a:pt x="373" y="207"/>
                    <a:pt x="373" y="213"/>
                  </a:cubicBezTo>
                  <a:lnTo>
                    <a:pt x="373" y="40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6"/>
            <p:cNvSpPr>
              <a:spLocks noChangeAspect="1" noEditPoints="1"/>
            </p:cNvSpPr>
            <p:nvPr/>
          </p:nvSpPr>
          <p:spPr bwMode="auto">
            <a:xfrm>
              <a:off x="1018503" y="2968252"/>
              <a:ext cx="367631" cy="367631"/>
            </a:xfrm>
            <a:custGeom>
              <a:avLst/>
              <a:gdLst>
                <a:gd name="T0" fmla="*/ 324 w 512"/>
                <a:gd name="T1" fmla="*/ 194 h 512"/>
                <a:gd name="T2" fmla="*/ 330 w 512"/>
                <a:gd name="T3" fmla="*/ 167 h 512"/>
                <a:gd name="T4" fmla="*/ 400 w 512"/>
                <a:gd name="T5" fmla="*/ 182 h 512"/>
                <a:gd name="T6" fmla="*/ 386 w 512"/>
                <a:gd name="T7" fmla="*/ 223 h 512"/>
                <a:gd name="T8" fmla="*/ 351 w 512"/>
                <a:gd name="T9" fmla="*/ 247 h 512"/>
                <a:gd name="T10" fmla="*/ 312 w 512"/>
                <a:gd name="T11" fmla="*/ 243 h 512"/>
                <a:gd name="T12" fmla="*/ 278 w 512"/>
                <a:gd name="T13" fmla="*/ 222 h 512"/>
                <a:gd name="T14" fmla="*/ 264 w 512"/>
                <a:gd name="T15" fmla="*/ 183 h 512"/>
                <a:gd name="T16" fmla="*/ 275 w 512"/>
                <a:gd name="T17" fmla="*/ 144 h 512"/>
                <a:gd name="T18" fmla="*/ 308 w 512"/>
                <a:gd name="T19" fmla="*/ 119 h 512"/>
                <a:gd name="T20" fmla="*/ 331 w 512"/>
                <a:gd name="T21" fmla="*/ 128 h 512"/>
                <a:gd name="T22" fmla="*/ 364 w 512"/>
                <a:gd name="T23" fmla="*/ 136 h 512"/>
                <a:gd name="T24" fmla="*/ 384 w 512"/>
                <a:gd name="T25" fmla="*/ 164 h 512"/>
                <a:gd name="T26" fmla="*/ 320 w 512"/>
                <a:gd name="T27" fmla="*/ 147 h 512"/>
                <a:gd name="T28" fmla="*/ 330 w 512"/>
                <a:gd name="T29" fmla="*/ 217 h 512"/>
                <a:gd name="T30" fmla="*/ 512 w 512"/>
                <a:gd name="T31" fmla="*/ 256 h 512"/>
                <a:gd name="T32" fmla="*/ 512 w 512"/>
                <a:gd name="T33" fmla="*/ 256 h 512"/>
                <a:gd name="T34" fmla="*/ 268 w 512"/>
                <a:gd name="T35" fmla="*/ 290 h 512"/>
                <a:gd name="T36" fmla="*/ 236 w 512"/>
                <a:gd name="T37" fmla="*/ 251 h 512"/>
                <a:gd name="T38" fmla="*/ 187 w 512"/>
                <a:gd name="T39" fmla="*/ 238 h 512"/>
                <a:gd name="T40" fmla="*/ 140 w 512"/>
                <a:gd name="T41" fmla="*/ 256 h 512"/>
                <a:gd name="T42" fmla="*/ 113 w 512"/>
                <a:gd name="T43" fmla="*/ 299 h 512"/>
                <a:gd name="T44" fmla="*/ 115 w 512"/>
                <a:gd name="T45" fmla="*/ 350 h 512"/>
                <a:gd name="T46" fmla="*/ 147 w 512"/>
                <a:gd name="T47" fmla="*/ 388 h 512"/>
                <a:gd name="T48" fmla="*/ 196 w 512"/>
                <a:gd name="T49" fmla="*/ 401 h 512"/>
                <a:gd name="T50" fmla="*/ 237 w 512"/>
                <a:gd name="T51" fmla="*/ 383 h 512"/>
                <a:gd name="T52" fmla="*/ 266 w 512"/>
                <a:gd name="T53" fmla="*/ 345 h 512"/>
                <a:gd name="T54" fmla="*/ 410 w 512"/>
                <a:gd name="T55" fmla="*/ 163 h 512"/>
                <a:gd name="T56" fmla="*/ 384 w 512"/>
                <a:gd name="T57" fmla="*/ 119 h 512"/>
                <a:gd name="T58" fmla="*/ 337 w 512"/>
                <a:gd name="T59" fmla="*/ 99 h 512"/>
                <a:gd name="T60" fmla="*/ 288 w 512"/>
                <a:gd name="T61" fmla="*/ 111 h 512"/>
                <a:gd name="T62" fmla="*/ 255 w 512"/>
                <a:gd name="T63" fmla="*/ 149 h 512"/>
                <a:gd name="T64" fmla="*/ 251 w 512"/>
                <a:gd name="T65" fmla="*/ 199 h 512"/>
                <a:gd name="T66" fmla="*/ 277 w 512"/>
                <a:gd name="T67" fmla="*/ 243 h 512"/>
                <a:gd name="T68" fmla="*/ 323 w 512"/>
                <a:gd name="T69" fmla="*/ 263 h 512"/>
                <a:gd name="T70" fmla="*/ 358 w 512"/>
                <a:gd name="T71" fmla="*/ 270 h 512"/>
                <a:gd name="T72" fmla="*/ 405 w 512"/>
                <a:gd name="T73" fmla="*/ 237 h 512"/>
                <a:gd name="T74" fmla="*/ 423 w 512"/>
                <a:gd name="T75" fmla="*/ 182 h 512"/>
                <a:gd name="T76" fmla="*/ 179 w 512"/>
                <a:gd name="T77" fmla="*/ 313 h 512"/>
                <a:gd name="T78" fmla="*/ 204 w 512"/>
                <a:gd name="T79" fmla="*/ 326 h 512"/>
                <a:gd name="T80" fmla="*/ 262 w 512"/>
                <a:gd name="T81" fmla="*/ 321 h 512"/>
                <a:gd name="T82" fmla="*/ 248 w 512"/>
                <a:gd name="T83" fmla="*/ 361 h 512"/>
                <a:gd name="T84" fmla="*/ 212 w 512"/>
                <a:gd name="T85" fmla="*/ 386 h 512"/>
                <a:gd name="T86" fmla="*/ 173 w 512"/>
                <a:gd name="T87" fmla="*/ 382 h 512"/>
                <a:gd name="T88" fmla="*/ 139 w 512"/>
                <a:gd name="T89" fmla="*/ 360 h 512"/>
                <a:gd name="T90" fmla="*/ 125 w 512"/>
                <a:gd name="T91" fmla="*/ 321 h 512"/>
                <a:gd name="T92" fmla="*/ 137 w 512"/>
                <a:gd name="T93" fmla="*/ 282 h 512"/>
                <a:gd name="T94" fmla="*/ 169 w 512"/>
                <a:gd name="T95" fmla="*/ 258 h 512"/>
                <a:gd name="T96" fmla="*/ 193 w 512"/>
                <a:gd name="T97" fmla="*/ 266 h 512"/>
                <a:gd name="T98" fmla="*/ 226 w 512"/>
                <a:gd name="T99" fmla="*/ 274 h 512"/>
                <a:gd name="T100" fmla="*/ 246 w 512"/>
                <a:gd name="T101" fmla="*/ 303 h 512"/>
                <a:gd name="T102" fmla="*/ 181 w 512"/>
                <a:gd name="T103" fmla="*/ 286 h 512"/>
                <a:gd name="T104" fmla="*/ 192 w 512"/>
                <a:gd name="T105" fmla="*/ 35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2" h="512">
                  <a:moveTo>
                    <a:pt x="344" y="177"/>
                  </a:moveTo>
                  <a:cubicBezTo>
                    <a:pt x="345" y="180"/>
                    <a:pt x="345" y="184"/>
                    <a:pt x="343" y="188"/>
                  </a:cubicBezTo>
                  <a:cubicBezTo>
                    <a:pt x="341" y="191"/>
                    <a:pt x="338" y="193"/>
                    <a:pt x="335" y="195"/>
                  </a:cubicBezTo>
                  <a:cubicBezTo>
                    <a:pt x="331" y="196"/>
                    <a:pt x="327" y="195"/>
                    <a:pt x="324" y="194"/>
                  </a:cubicBezTo>
                  <a:cubicBezTo>
                    <a:pt x="320" y="192"/>
                    <a:pt x="318" y="189"/>
                    <a:pt x="317" y="185"/>
                  </a:cubicBezTo>
                  <a:cubicBezTo>
                    <a:pt x="316" y="182"/>
                    <a:pt x="316" y="178"/>
                    <a:pt x="318" y="174"/>
                  </a:cubicBezTo>
                  <a:cubicBezTo>
                    <a:pt x="320" y="171"/>
                    <a:pt x="322" y="169"/>
                    <a:pt x="326" y="167"/>
                  </a:cubicBezTo>
                  <a:cubicBezTo>
                    <a:pt x="328" y="167"/>
                    <a:pt x="329" y="167"/>
                    <a:pt x="330" y="167"/>
                  </a:cubicBezTo>
                  <a:cubicBezTo>
                    <a:pt x="333" y="167"/>
                    <a:pt x="335" y="167"/>
                    <a:pt x="337" y="168"/>
                  </a:cubicBezTo>
                  <a:cubicBezTo>
                    <a:pt x="340" y="170"/>
                    <a:pt x="343" y="173"/>
                    <a:pt x="344" y="177"/>
                  </a:cubicBezTo>
                  <a:close/>
                  <a:moveTo>
                    <a:pt x="397" y="179"/>
                  </a:moveTo>
                  <a:cubicBezTo>
                    <a:pt x="398" y="180"/>
                    <a:pt x="399" y="181"/>
                    <a:pt x="400" y="182"/>
                  </a:cubicBezTo>
                  <a:cubicBezTo>
                    <a:pt x="399" y="183"/>
                    <a:pt x="398" y="184"/>
                    <a:pt x="397" y="185"/>
                  </a:cubicBezTo>
                  <a:cubicBezTo>
                    <a:pt x="392" y="189"/>
                    <a:pt x="386" y="193"/>
                    <a:pt x="384" y="199"/>
                  </a:cubicBezTo>
                  <a:cubicBezTo>
                    <a:pt x="382" y="206"/>
                    <a:pt x="384" y="212"/>
                    <a:pt x="385" y="218"/>
                  </a:cubicBezTo>
                  <a:cubicBezTo>
                    <a:pt x="386" y="220"/>
                    <a:pt x="386" y="221"/>
                    <a:pt x="386" y="223"/>
                  </a:cubicBezTo>
                  <a:cubicBezTo>
                    <a:pt x="385" y="223"/>
                    <a:pt x="383" y="223"/>
                    <a:pt x="382" y="223"/>
                  </a:cubicBezTo>
                  <a:cubicBezTo>
                    <a:pt x="376" y="223"/>
                    <a:pt x="369" y="223"/>
                    <a:pt x="363" y="227"/>
                  </a:cubicBezTo>
                  <a:cubicBezTo>
                    <a:pt x="357" y="231"/>
                    <a:pt x="355" y="237"/>
                    <a:pt x="353" y="243"/>
                  </a:cubicBezTo>
                  <a:cubicBezTo>
                    <a:pt x="352" y="244"/>
                    <a:pt x="352" y="246"/>
                    <a:pt x="351" y="247"/>
                  </a:cubicBezTo>
                  <a:cubicBezTo>
                    <a:pt x="350" y="246"/>
                    <a:pt x="348" y="244"/>
                    <a:pt x="347" y="244"/>
                  </a:cubicBezTo>
                  <a:cubicBezTo>
                    <a:pt x="342" y="240"/>
                    <a:pt x="336" y="234"/>
                    <a:pt x="330" y="234"/>
                  </a:cubicBezTo>
                  <a:cubicBezTo>
                    <a:pt x="329" y="234"/>
                    <a:pt x="329" y="234"/>
                    <a:pt x="329" y="234"/>
                  </a:cubicBezTo>
                  <a:cubicBezTo>
                    <a:pt x="322" y="234"/>
                    <a:pt x="317" y="240"/>
                    <a:pt x="312" y="243"/>
                  </a:cubicBezTo>
                  <a:cubicBezTo>
                    <a:pt x="311" y="244"/>
                    <a:pt x="309" y="246"/>
                    <a:pt x="308" y="247"/>
                  </a:cubicBezTo>
                  <a:cubicBezTo>
                    <a:pt x="307" y="246"/>
                    <a:pt x="307" y="244"/>
                    <a:pt x="306" y="243"/>
                  </a:cubicBezTo>
                  <a:cubicBezTo>
                    <a:pt x="304" y="237"/>
                    <a:pt x="302" y="230"/>
                    <a:pt x="296" y="226"/>
                  </a:cubicBezTo>
                  <a:cubicBezTo>
                    <a:pt x="291" y="222"/>
                    <a:pt x="284" y="222"/>
                    <a:pt x="278" y="222"/>
                  </a:cubicBezTo>
                  <a:cubicBezTo>
                    <a:pt x="277" y="222"/>
                    <a:pt x="275" y="222"/>
                    <a:pt x="273" y="221"/>
                  </a:cubicBezTo>
                  <a:cubicBezTo>
                    <a:pt x="274" y="220"/>
                    <a:pt x="274" y="218"/>
                    <a:pt x="274" y="217"/>
                  </a:cubicBezTo>
                  <a:cubicBezTo>
                    <a:pt x="276" y="211"/>
                    <a:pt x="278" y="204"/>
                    <a:pt x="276" y="198"/>
                  </a:cubicBezTo>
                  <a:cubicBezTo>
                    <a:pt x="274" y="191"/>
                    <a:pt x="269" y="187"/>
                    <a:pt x="264" y="183"/>
                  </a:cubicBezTo>
                  <a:cubicBezTo>
                    <a:pt x="263" y="182"/>
                    <a:pt x="261" y="181"/>
                    <a:pt x="260" y="180"/>
                  </a:cubicBezTo>
                  <a:cubicBezTo>
                    <a:pt x="262" y="179"/>
                    <a:pt x="263" y="178"/>
                    <a:pt x="264" y="177"/>
                  </a:cubicBezTo>
                  <a:cubicBezTo>
                    <a:pt x="269" y="173"/>
                    <a:pt x="275" y="169"/>
                    <a:pt x="277" y="163"/>
                  </a:cubicBezTo>
                  <a:cubicBezTo>
                    <a:pt x="279" y="156"/>
                    <a:pt x="277" y="150"/>
                    <a:pt x="275" y="144"/>
                  </a:cubicBezTo>
                  <a:cubicBezTo>
                    <a:pt x="275" y="142"/>
                    <a:pt x="275" y="141"/>
                    <a:pt x="274" y="139"/>
                  </a:cubicBezTo>
                  <a:cubicBezTo>
                    <a:pt x="276" y="139"/>
                    <a:pt x="278" y="139"/>
                    <a:pt x="279" y="139"/>
                  </a:cubicBezTo>
                  <a:cubicBezTo>
                    <a:pt x="285" y="139"/>
                    <a:pt x="292" y="139"/>
                    <a:pt x="298" y="135"/>
                  </a:cubicBezTo>
                  <a:cubicBezTo>
                    <a:pt x="303" y="131"/>
                    <a:pt x="306" y="125"/>
                    <a:pt x="308" y="119"/>
                  </a:cubicBezTo>
                  <a:cubicBezTo>
                    <a:pt x="308" y="118"/>
                    <a:pt x="309" y="116"/>
                    <a:pt x="310" y="115"/>
                  </a:cubicBezTo>
                  <a:cubicBezTo>
                    <a:pt x="311" y="116"/>
                    <a:pt x="313" y="118"/>
                    <a:pt x="314" y="118"/>
                  </a:cubicBezTo>
                  <a:cubicBezTo>
                    <a:pt x="319" y="122"/>
                    <a:pt x="324" y="128"/>
                    <a:pt x="331" y="128"/>
                  </a:cubicBezTo>
                  <a:cubicBezTo>
                    <a:pt x="331" y="128"/>
                    <a:pt x="331" y="128"/>
                    <a:pt x="331" y="128"/>
                  </a:cubicBezTo>
                  <a:cubicBezTo>
                    <a:pt x="338" y="128"/>
                    <a:pt x="344" y="122"/>
                    <a:pt x="349" y="119"/>
                  </a:cubicBezTo>
                  <a:cubicBezTo>
                    <a:pt x="350" y="118"/>
                    <a:pt x="352" y="116"/>
                    <a:pt x="353" y="115"/>
                  </a:cubicBezTo>
                  <a:cubicBezTo>
                    <a:pt x="353" y="116"/>
                    <a:pt x="354" y="118"/>
                    <a:pt x="354" y="119"/>
                  </a:cubicBezTo>
                  <a:cubicBezTo>
                    <a:pt x="356" y="125"/>
                    <a:pt x="359" y="132"/>
                    <a:pt x="364" y="136"/>
                  </a:cubicBezTo>
                  <a:cubicBezTo>
                    <a:pt x="370" y="140"/>
                    <a:pt x="377" y="140"/>
                    <a:pt x="383" y="140"/>
                  </a:cubicBezTo>
                  <a:cubicBezTo>
                    <a:pt x="384" y="140"/>
                    <a:pt x="386" y="140"/>
                    <a:pt x="387" y="141"/>
                  </a:cubicBezTo>
                  <a:cubicBezTo>
                    <a:pt x="387" y="142"/>
                    <a:pt x="387" y="144"/>
                    <a:pt x="386" y="145"/>
                  </a:cubicBezTo>
                  <a:cubicBezTo>
                    <a:pt x="384" y="151"/>
                    <a:pt x="382" y="158"/>
                    <a:pt x="384" y="164"/>
                  </a:cubicBezTo>
                  <a:cubicBezTo>
                    <a:pt x="386" y="171"/>
                    <a:pt x="392" y="175"/>
                    <a:pt x="397" y="179"/>
                  </a:cubicBezTo>
                  <a:close/>
                  <a:moveTo>
                    <a:pt x="364" y="170"/>
                  </a:moveTo>
                  <a:cubicBezTo>
                    <a:pt x="361" y="161"/>
                    <a:pt x="355" y="154"/>
                    <a:pt x="347" y="150"/>
                  </a:cubicBezTo>
                  <a:cubicBezTo>
                    <a:pt x="338" y="145"/>
                    <a:pt x="329" y="144"/>
                    <a:pt x="320" y="147"/>
                  </a:cubicBezTo>
                  <a:cubicBezTo>
                    <a:pt x="311" y="150"/>
                    <a:pt x="303" y="156"/>
                    <a:pt x="299" y="164"/>
                  </a:cubicBezTo>
                  <a:cubicBezTo>
                    <a:pt x="294" y="173"/>
                    <a:pt x="294" y="182"/>
                    <a:pt x="296" y="192"/>
                  </a:cubicBezTo>
                  <a:cubicBezTo>
                    <a:pt x="299" y="201"/>
                    <a:pt x="305" y="208"/>
                    <a:pt x="314" y="212"/>
                  </a:cubicBezTo>
                  <a:cubicBezTo>
                    <a:pt x="319" y="215"/>
                    <a:pt x="325" y="217"/>
                    <a:pt x="330" y="217"/>
                  </a:cubicBezTo>
                  <a:cubicBezTo>
                    <a:pt x="334" y="217"/>
                    <a:pt x="337" y="216"/>
                    <a:pt x="341" y="215"/>
                  </a:cubicBezTo>
                  <a:cubicBezTo>
                    <a:pt x="350" y="212"/>
                    <a:pt x="357" y="206"/>
                    <a:pt x="362" y="198"/>
                  </a:cubicBezTo>
                  <a:cubicBezTo>
                    <a:pt x="366" y="189"/>
                    <a:pt x="367" y="180"/>
                    <a:pt x="364" y="170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284" y="321"/>
                  </a:moveTo>
                  <a:cubicBezTo>
                    <a:pt x="285" y="312"/>
                    <a:pt x="277" y="306"/>
                    <a:pt x="271" y="301"/>
                  </a:cubicBezTo>
                  <a:cubicBezTo>
                    <a:pt x="270" y="300"/>
                    <a:pt x="267" y="298"/>
                    <a:pt x="266" y="297"/>
                  </a:cubicBezTo>
                  <a:cubicBezTo>
                    <a:pt x="266" y="295"/>
                    <a:pt x="267" y="292"/>
                    <a:pt x="268" y="290"/>
                  </a:cubicBezTo>
                  <a:cubicBezTo>
                    <a:pt x="270" y="283"/>
                    <a:pt x="273" y="274"/>
                    <a:pt x="267" y="266"/>
                  </a:cubicBezTo>
                  <a:cubicBezTo>
                    <a:pt x="262" y="258"/>
                    <a:pt x="252" y="258"/>
                    <a:pt x="245" y="258"/>
                  </a:cubicBezTo>
                  <a:cubicBezTo>
                    <a:pt x="243" y="258"/>
                    <a:pt x="240" y="257"/>
                    <a:pt x="238" y="257"/>
                  </a:cubicBezTo>
                  <a:cubicBezTo>
                    <a:pt x="238" y="256"/>
                    <a:pt x="237" y="253"/>
                    <a:pt x="236" y="251"/>
                  </a:cubicBezTo>
                  <a:cubicBezTo>
                    <a:pt x="234" y="244"/>
                    <a:pt x="231" y="235"/>
                    <a:pt x="222" y="232"/>
                  </a:cubicBezTo>
                  <a:cubicBezTo>
                    <a:pt x="213" y="229"/>
                    <a:pt x="204" y="234"/>
                    <a:pt x="199" y="238"/>
                  </a:cubicBezTo>
                  <a:cubicBezTo>
                    <a:pt x="197" y="239"/>
                    <a:pt x="194" y="241"/>
                    <a:pt x="193" y="242"/>
                  </a:cubicBezTo>
                  <a:cubicBezTo>
                    <a:pt x="191" y="241"/>
                    <a:pt x="189" y="239"/>
                    <a:pt x="187" y="238"/>
                  </a:cubicBezTo>
                  <a:cubicBezTo>
                    <a:pt x="182" y="234"/>
                    <a:pt x="173" y="228"/>
                    <a:pt x="164" y="231"/>
                  </a:cubicBezTo>
                  <a:cubicBezTo>
                    <a:pt x="155" y="234"/>
                    <a:pt x="152" y="243"/>
                    <a:pt x="149" y="250"/>
                  </a:cubicBezTo>
                  <a:cubicBezTo>
                    <a:pt x="148" y="252"/>
                    <a:pt x="147" y="255"/>
                    <a:pt x="147" y="256"/>
                  </a:cubicBezTo>
                  <a:cubicBezTo>
                    <a:pt x="145" y="256"/>
                    <a:pt x="142" y="256"/>
                    <a:pt x="140" y="256"/>
                  </a:cubicBezTo>
                  <a:cubicBezTo>
                    <a:pt x="133" y="256"/>
                    <a:pt x="123" y="257"/>
                    <a:pt x="117" y="264"/>
                  </a:cubicBezTo>
                  <a:cubicBezTo>
                    <a:pt x="112" y="272"/>
                    <a:pt x="114" y="281"/>
                    <a:pt x="116" y="288"/>
                  </a:cubicBezTo>
                  <a:cubicBezTo>
                    <a:pt x="117" y="290"/>
                    <a:pt x="118" y="293"/>
                    <a:pt x="118" y="295"/>
                  </a:cubicBezTo>
                  <a:cubicBezTo>
                    <a:pt x="117" y="296"/>
                    <a:pt x="114" y="298"/>
                    <a:pt x="113" y="299"/>
                  </a:cubicBezTo>
                  <a:cubicBezTo>
                    <a:pt x="107" y="303"/>
                    <a:pt x="99" y="309"/>
                    <a:pt x="99" y="318"/>
                  </a:cubicBezTo>
                  <a:cubicBezTo>
                    <a:pt x="99" y="328"/>
                    <a:pt x="106" y="334"/>
                    <a:pt x="112" y="338"/>
                  </a:cubicBezTo>
                  <a:cubicBezTo>
                    <a:pt x="114" y="340"/>
                    <a:pt x="117" y="342"/>
                    <a:pt x="117" y="342"/>
                  </a:cubicBezTo>
                  <a:cubicBezTo>
                    <a:pt x="117" y="344"/>
                    <a:pt x="116" y="347"/>
                    <a:pt x="115" y="350"/>
                  </a:cubicBezTo>
                  <a:cubicBezTo>
                    <a:pt x="113" y="357"/>
                    <a:pt x="110" y="366"/>
                    <a:pt x="116" y="373"/>
                  </a:cubicBezTo>
                  <a:cubicBezTo>
                    <a:pt x="121" y="381"/>
                    <a:pt x="131" y="381"/>
                    <a:pt x="138" y="382"/>
                  </a:cubicBezTo>
                  <a:cubicBezTo>
                    <a:pt x="140" y="382"/>
                    <a:pt x="143" y="382"/>
                    <a:pt x="145" y="382"/>
                  </a:cubicBezTo>
                  <a:cubicBezTo>
                    <a:pt x="146" y="384"/>
                    <a:pt x="147" y="387"/>
                    <a:pt x="147" y="388"/>
                  </a:cubicBezTo>
                  <a:cubicBezTo>
                    <a:pt x="150" y="395"/>
                    <a:pt x="153" y="404"/>
                    <a:pt x="162" y="408"/>
                  </a:cubicBezTo>
                  <a:cubicBezTo>
                    <a:pt x="171" y="411"/>
                    <a:pt x="179" y="405"/>
                    <a:pt x="185" y="401"/>
                  </a:cubicBezTo>
                  <a:cubicBezTo>
                    <a:pt x="186" y="400"/>
                    <a:pt x="189" y="398"/>
                    <a:pt x="191" y="398"/>
                  </a:cubicBezTo>
                  <a:cubicBezTo>
                    <a:pt x="192" y="398"/>
                    <a:pt x="194" y="400"/>
                    <a:pt x="196" y="401"/>
                  </a:cubicBezTo>
                  <a:cubicBezTo>
                    <a:pt x="201" y="405"/>
                    <a:pt x="207" y="409"/>
                    <a:pt x="214" y="409"/>
                  </a:cubicBezTo>
                  <a:cubicBezTo>
                    <a:pt x="216" y="409"/>
                    <a:pt x="217" y="409"/>
                    <a:pt x="219" y="408"/>
                  </a:cubicBezTo>
                  <a:cubicBezTo>
                    <a:pt x="228" y="405"/>
                    <a:pt x="232" y="396"/>
                    <a:pt x="234" y="389"/>
                  </a:cubicBezTo>
                  <a:cubicBezTo>
                    <a:pt x="235" y="387"/>
                    <a:pt x="236" y="385"/>
                    <a:pt x="237" y="383"/>
                  </a:cubicBezTo>
                  <a:cubicBezTo>
                    <a:pt x="238" y="383"/>
                    <a:pt x="241" y="383"/>
                    <a:pt x="244" y="383"/>
                  </a:cubicBezTo>
                  <a:cubicBezTo>
                    <a:pt x="251" y="383"/>
                    <a:pt x="260" y="383"/>
                    <a:pt x="266" y="375"/>
                  </a:cubicBezTo>
                  <a:cubicBezTo>
                    <a:pt x="272" y="368"/>
                    <a:pt x="269" y="358"/>
                    <a:pt x="267" y="351"/>
                  </a:cubicBezTo>
                  <a:cubicBezTo>
                    <a:pt x="267" y="349"/>
                    <a:pt x="266" y="346"/>
                    <a:pt x="266" y="345"/>
                  </a:cubicBezTo>
                  <a:cubicBezTo>
                    <a:pt x="267" y="344"/>
                    <a:pt x="269" y="342"/>
                    <a:pt x="271" y="341"/>
                  </a:cubicBezTo>
                  <a:cubicBezTo>
                    <a:pt x="276" y="336"/>
                    <a:pt x="284" y="331"/>
                    <a:pt x="284" y="321"/>
                  </a:cubicBezTo>
                  <a:close/>
                  <a:moveTo>
                    <a:pt x="423" y="182"/>
                  </a:moveTo>
                  <a:cubicBezTo>
                    <a:pt x="423" y="173"/>
                    <a:pt x="416" y="167"/>
                    <a:pt x="410" y="163"/>
                  </a:cubicBezTo>
                  <a:cubicBezTo>
                    <a:pt x="408" y="161"/>
                    <a:pt x="406" y="159"/>
                    <a:pt x="405" y="158"/>
                  </a:cubicBezTo>
                  <a:cubicBezTo>
                    <a:pt x="405" y="156"/>
                    <a:pt x="406" y="153"/>
                    <a:pt x="407" y="151"/>
                  </a:cubicBezTo>
                  <a:cubicBezTo>
                    <a:pt x="409" y="144"/>
                    <a:pt x="412" y="135"/>
                    <a:pt x="406" y="127"/>
                  </a:cubicBezTo>
                  <a:cubicBezTo>
                    <a:pt x="401" y="120"/>
                    <a:pt x="391" y="119"/>
                    <a:pt x="384" y="119"/>
                  </a:cubicBezTo>
                  <a:cubicBezTo>
                    <a:pt x="382" y="119"/>
                    <a:pt x="379" y="119"/>
                    <a:pt x="377" y="118"/>
                  </a:cubicBezTo>
                  <a:cubicBezTo>
                    <a:pt x="376" y="117"/>
                    <a:pt x="375" y="114"/>
                    <a:pt x="375" y="112"/>
                  </a:cubicBezTo>
                  <a:cubicBezTo>
                    <a:pt x="372" y="105"/>
                    <a:pt x="369" y="96"/>
                    <a:pt x="360" y="93"/>
                  </a:cubicBezTo>
                  <a:cubicBezTo>
                    <a:pt x="351" y="90"/>
                    <a:pt x="343" y="95"/>
                    <a:pt x="337" y="99"/>
                  </a:cubicBezTo>
                  <a:cubicBezTo>
                    <a:pt x="336" y="101"/>
                    <a:pt x="333" y="102"/>
                    <a:pt x="331" y="103"/>
                  </a:cubicBezTo>
                  <a:cubicBezTo>
                    <a:pt x="330" y="102"/>
                    <a:pt x="328" y="101"/>
                    <a:pt x="326" y="99"/>
                  </a:cubicBezTo>
                  <a:cubicBezTo>
                    <a:pt x="320" y="95"/>
                    <a:pt x="312" y="89"/>
                    <a:pt x="303" y="92"/>
                  </a:cubicBezTo>
                  <a:cubicBezTo>
                    <a:pt x="294" y="95"/>
                    <a:pt x="290" y="105"/>
                    <a:pt x="288" y="111"/>
                  </a:cubicBezTo>
                  <a:cubicBezTo>
                    <a:pt x="287" y="113"/>
                    <a:pt x="286" y="116"/>
                    <a:pt x="285" y="117"/>
                  </a:cubicBezTo>
                  <a:cubicBezTo>
                    <a:pt x="284" y="118"/>
                    <a:pt x="281" y="118"/>
                    <a:pt x="279" y="118"/>
                  </a:cubicBezTo>
                  <a:cubicBezTo>
                    <a:pt x="271" y="118"/>
                    <a:pt x="262" y="118"/>
                    <a:pt x="256" y="125"/>
                  </a:cubicBezTo>
                  <a:cubicBezTo>
                    <a:pt x="250" y="133"/>
                    <a:pt x="253" y="142"/>
                    <a:pt x="255" y="149"/>
                  </a:cubicBezTo>
                  <a:cubicBezTo>
                    <a:pt x="255" y="151"/>
                    <a:pt x="256" y="154"/>
                    <a:pt x="256" y="156"/>
                  </a:cubicBezTo>
                  <a:cubicBezTo>
                    <a:pt x="255" y="157"/>
                    <a:pt x="253" y="159"/>
                    <a:pt x="251" y="160"/>
                  </a:cubicBezTo>
                  <a:cubicBezTo>
                    <a:pt x="246" y="164"/>
                    <a:pt x="238" y="170"/>
                    <a:pt x="238" y="180"/>
                  </a:cubicBezTo>
                  <a:cubicBezTo>
                    <a:pt x="237" y="189"/>
                    <a:pt x="245" y="195"/>
                    <a:pt x="251" y="199"/>
                  </a:cubicBezTo>
                  <a:cubicBezTo>
                    <a:pt x="252" y="201"/>
                    <a:pt x="255" y="203"/>
                    <a:pt x="256" y="204"/>
                  </a:cubicBezTo>
                  <a:cubicBezTo>
                    <a:pt x="256" y="205"/>
                    <a:pt x="255" y="209"/>
                    <a:pt x="254" y="211"/>
                  </a:cubicBezTo>
                  <a:cubicBezTo>
                    <a:pt x="252" y="218"/>
                    <a:pt x="249" y="227"/>
                    <a:pt x="255" y="235"/>
                  </a:cubicBezTo>
                  <a:cubicBezTo>
                    <a:pt x="260" y="242"/>
                    <a:pt x="270" y="243"/>
                    <a:pt x="277" y="243"/>
                  </a:cubicBezTo>
                  <a:cubicBezTo>
                    <a:pt x="279" y="243"/>
                    <a:pt x="282" y="243"/>
                    <a:pt x="284" y="244"/>
                  </a:cubicBezTo>
                  <a:cubicBezTo>
                    <a:pt x="284" y="245"/>
                    <a:pt x="285" y="248"/>
                    <a:pt x="286" y="250"/>
                  </a:cubicBezTo>
                  <a:cubicBezTo>
                    <a:pt x="288" y="257"/>
                    <a:pt x="291" y="266"/>
                    <a:pt x="300" y="269"/>
                  </a:cubicBezTo>
                  <a:cubicBezTo>
                    <a:pt x="309" y="272"/>
                    <a:pt x="317" y="267"/>
                    <a:pt x="323" y="263"/>
                  </a:cubicBezTo>
                  <a:cubicBezTo>
                    <a:pt x="325" y="261"/>
                    <a:pt x="328" y="260"/>
                    <a:pt x="329" y="259"/>
                  </a:cubicBezTo>
                  <a:cubicBezTo>
                    <a:pt x="331" y="260"/>
                    <a:pt x="333" y="261"/>
                    <a:pt x="335" y="263"/>
                  </a:cubicBezTo>
                  <a:cubicBezTo>
                    <a:pt x="339" y="266"/>
                    <a:pt x="346" y="270"/>
                    <a:pt x="353" y="270"/>
                  </a:cubicBezTo>
                  <a:cubicBezTo>
                    <a:pt x="354" y="270"/>
                    <a:pt x="356" y="270"/>
                    <a:pt x="358" y="270"/>
                  </a:cubicBezTo>
                  <a:cubicBezTo>
                    <a:pt x="367" y="267"/>
                    <a:pt x="370" y="257"/>
                    <a:pt x="373" y="251"/>
                  </a:cubicBezTo>
                  <a:cubicBezTo>
                    <a:pt x="374" y="249"/>
                    <a:pt x="375" y="246"/>
                    <a:pt x="375" y="245"/>
                  </a:cubicBezTo>
                  <a:cubicBezTo>
                    <a:pt x="377" y="244"/>
                    <a:pt x="380" y="244"/>
                    <a:pt x="382" y="244"/>
                  </a:cubicBezTo>
                  <a:cubicBezTo>
                    <a:pt x="389" y="244"/>
                    <a:pt x="399" y="244"/>
                    <a:pt x="405" y="237"/>
                  </a:cubicBezTo>
                  <a:cubicBezTo>
                    <a:pt x="410" y="229"/>
                    <a:pt x="408" y="220"/>
                    <a:pt x="406" y="213"/>
                  </a:cubicBezTo>
                  <a:cubicBezTo>
                    <a:pt x="405" y="211"/>
                    <a:pt x="404" y="208"/>
                    <a:pt x="404" y="206"/>
                  </a:cubicBezTo>
                  <a:cubicBezTo>
                    <a:pt x="405" y="205"/>
                    <a:pt x="408" y="203"/>
                    <a:pt x="409" y="202"/>
                  </a:cubicBezTo>
                  <a:cubicBezTo>
                    <a:pt x="415" y="198"/>
                    <a:pt x="423" y="192"/>
                    <a:pt x="423" y="182"/>
                  </a:cubicBezTo>
                  <a:close/>
                  <a:moveTo>
                    <a:pt x="198" y="307"/>
                  </a:moveTo>
                  <a:cubicBezTo>
                    <a:pt x="196" y="306"/>
                    <a:pt x="194" y="305"/>
                    <a:pt x="192" y="305"/>
                  </a:cubicBezTo>
                  <a:cubicBezTo>
                    <a:pt x="190" y="305"/>
                    <a:pt x="189" y="306"/>
                    <a:pt x="187" y="306"/>
                  </a:cubicBezTo>
                  <a:cubicBezTo>
                    <a:pt x="184" y="307"/>
                    <a:pt x="181" y="310"/>
                    <a:pt x="179" y="313"/>
                  </a:cubicBezTo>
                  <a:cubicBezTo>
                    <a:pt x="177" y="316"/>
                    <a:pt x="177" y="320"/>
                    <a:pt x="178" y="324"/>
                  </a:cubicBezTo>
                  <a:cubicBezTo>
                    <a:pt x="179" y="328"/>
                    <a:pt x="182" y="330"/>
                    <a:pt x="185" y="332"/>
                  </a:cubicBezTo>
                  <a:cubicBezTo>
                    <a:pt x="188" y="334"/>
                    <a:pt x="192" y="334"/>
                    <a:pt x="196" y="333"/>
                  </a:cubicBezTo>
                  <a:cubicBezTo>
                    <a:pt x="200" y="332"/>
                    <a:pt x="202" y="330"/>
                    <a:pt x="204" y="326"/>
                  </a:cubicBezTo>
                  <a:cubicBezTo>
                    <a:pt x="206" y="323"/>
                    <a:pt x="206" y="319"/>
                    <a:pt x="205" y="315"/>
                  </a:cubicBezTo>
                  <a:cubicBezTo>
                    <a:pt x="204" y="312"/>
                    <a:pt x="202" y="309"/>
                    <a:pt x="198" y="307"/>
                  </a:cubicBezTo>
                  <a:close/>
                  <a:moveTo>
                    <a:pt x="258" y="318"/>
                  </a:moveTo>
                  <a:cubicBezTo>
                    <a:pt x="259" y="319"/>
                    <a:pt x="261" y="320"/>
                    <a:pt x="262" y="321"/>
                  </a:cubicBezTo>
                  <a:cubicBezTo>
                    <a:pt x="260" y="322"/>
                    <a:pt x="259" y="323"/>
                    <a:pt x="258" y="324"/>
                  </a:cubicBezTo>
                  <a:cubicBezTo>
                    <a:pt x="253" y="327"/>
                    <a:pt x="247" y="331"/>
                    <a:pt x="245" y="338"/>
                  </a:cubicBezTo>
                  <a:cubicBezTo>
                    <a:pt x="243" y="344"/>
                    <a:pt x="245" y="351"/>
                    <a:pt x="247" y="357"/>
                  </a:cubicBezTo>
                  <a:cubicBezTo>
                    <a:pt x="247" y="358"/>
                    <a:pt x="247" y="360"/>
                    <a:pt x="248" y="361"/>
                  </a:cubicBezTo>
                  <a:cubicBezTo>
                    <a:pt x="246" y="362"/>
                    <a:pt x="244" y="362"/>
                    <a:pt x="243" y="362"/>
                  </a:cubicBezTo>
                  <a:cubicBezTo>
                    <a:pt x="237" y="362"/>
                    <a:pt x="230" y="362"/>
                    <a:pt x="224" y="366"/>
                  </a:cubicBezTo>
                  <a:cubicBezTo>
                    <a:pt x="219" y="370"/>
                    <a:pt x="216" y="376"/>
                    <a:pt x="214" y="382"/>
                  </a:cubicBezTo>
                  <a:cubicBezTo>
                    <a:pt x="214" y="383"/>
                    <a:pt x="213" y="384"/>
                    <a:pt x="212" y="386"/>
                  </a:cubicBezTo>
                  <a:cubicBezTo>
                    <a:pt x="211" y="385"/>
                    <a:pt x="209" y="383"/>
                    <a:pt x="208" y="382"/>
                  </a:cubicBezTo>
                  <a:cubicBezTo>
                    <a:pt x="203" y="379"/>
                    <a:pt x="198" y="373"/>
                    <a:pt x="191" y="373"/>
                  </a:cubicBezTo>
                  <a:cubicBezTo>
                    <a:pt x="191" y="373"/>
                    <a:pt x="191" y="373"/>
                    <a:pt x="191" y="373"/>
                  </a:cubicBezTo>
                  <a:cubicBezTo>
                    <a:pt x="184" y="373"/>
                    <a:pt x="178" y="378"/>
                    <a:pt x="173" y="382"/>
                  </a:cubicBezTo>
                  <a:cubicBezTo>
                    <a:pt x="172" y="383"/>
                    <a:pt x="170" y="385"/>
                    <a:pt x="169" y="386"/>
                  </a:cubicBezTo>
                  <a:cubicBezTo>
                    <a:pt x="169" y="385"/>
                    <a:pt x="168" y="383"/>
                    <a:pt x="168" y="382"/>
                  </a:cubicBezTo>
                  <a:cubicBezTo>
                    <a:pt x="166" y="376"/>
                    <a:pt x="163" y="369"/>
                    <a:pt x="158" y="365"/>
                  </a:cubicBezTo>
                  <a:cubicBezTo>
                    <a:pt x="152" y="361"/>
                    <a:pt x="145" y="361"/>
                    <a:pt x="139" y="360"/>
                  </a:cubicBezTo>
                  <a:cubicBezTo>
                    <a:pt x="138" y="360"/>
                    <a:pt x="136" y="360"/>
                    <a:pt x="135" y="360"/>
                  </a:cubicBezTo>
                  <a:cubicBezTo>
                    <a:pt x="135" y="359"/>
                    <a:pt x="135" y="357"/>
                    <a:pt x="136" y="356"/>
                  </a:cubicBezTo>
                  <a:cubicBezTo>
                    <a:pt x="138" y="350"/>
                    <a:pt x="140" y="343"/>
                    <a:pt x="138" y="336"/>
                  </a:cubicBezTo>
                  <a:cubicBezTo>
                    <a:pt x="136" y="330"/>
                    <a:pt x="130" y="325"/>
                    <a:pt x="125" y="321"/>
                  </a:cubicBezTo>
                  <a:cubicBezTo>
                    <a:pt x="124" y="321"/>
                    <a:pt x="123" y="320"/>
                    <a:pt x="122" y="319"/>
                  </a:cubicBezTo>
                  <a:cubicBezTo>
                    <a:pt x="123" y="318"/>
                    <a:pt x="124" y="317"/>
                    <a:pt x="125" y="316"/>
                  </a:cubicBezTo>
                  <a:cubicBezTo>
                    <a:pt x="130" y="312"/>
                    <a:pt x="136" y="308"/>
                    <a:pt x="138" y="302"/>
                  </a:cubicBezTo>
                  <a:cubicBezTo>
                    <a:pt x="140" y="295"/>
                    <a:pt x="138" y="288"/>
                    <a:pt x="137" y="282"/>
                  </a:cubicBezTo>
                  <a:cubicBezTo>
                    <a:pt x="136" y="281"/>
                    <a:pt x="136" y="279"/>
                    <a:pt x="136" y="278"/>
                  </a:cubicBezTo>
                  <a:cubicBezTo>
                    <a:pt x="137" y="278"/>
                    <a:pt x="139" y="278"/>
                    <a:pt x="140" y="278"/>
                  </a:cubicBezTo>
                  <a:cubicBezTo>
                    <a:pt x="146" y="278"/>
                    <a:pt x="153" y="278"/>
                    <a:pt x="159" y="274"/>
                  </a:cubicBezTo>
                  <a:cubicBezTo>
                    <a:pt x="165" y="270"/>
                    <a:pt x="167" y="263"/>
                    <a:pt x="169" y="258"/>
                  </a:cubicBezTo>
                  <a:cubicBezTo>
                    <a:pt x="170" y="256"/>
                    <a:pt x="170" y="255"/>
                    <a:pt x="171" y="253"/>
                  </a:cubicBezTo>
                  <a:cubicBezTo>
                    <a:pt x="172" y="254"/>
                    <a:pt x="174" y="256"/>
                    <a:pt x="175" y="257"/>
                  </a:cubicBezTo>
                  <a:cubicBezTo>
                    <a:pt x="180" y="261"/>
                    <a:pt x="186" y="266"/>
                    <a:pt x="192" y="266"/>
                  </a:cubicBezTo>
                  <a:cubicBezTo>
                    <a:pt x="193" y="266"/>
                    <a:pt x="193" y="266"/>
                    <a:pt x="193" y="266"/>
                  </a:cubicBezTo>
                  <a:cubicBezTo>
                    <a:pt x="200" y="266"/>
                    <a:pt x="205" y="261"/>
                    <a:pt x="210" y="257"/>
                  </a:cubicBezTo>
                  <a:cubicBezTo>
                    <a:pt x="211" y="257"/>
                    <a:pt x="213" y="254"/>
                    <a:pt x="214" y="253"/>
                  </a:cubicBezTo>
                  <a:cubicBezTo>
                    <a:pt x="215" y="255"/>
                    <a:pt x="215" y="257"/>
                    <a:pt x="216" y="258"/>
                  </a:cubicBezTo>
                  <a:cubicBezTo>
                    <a:pt x="218" y="264"/>
                    <a:pt x="220" y="270"/>
                    <a:pt x="226" y="274"/>
                  </a:cubicBezTo>
                  <a:cubicBezTo>
                    <a:pt x="231" y="278"/>
                    <a:pt x="238" y="279"/>
                    <a:pt x="244" y="279"/>
                  </a:cubicBezTo>
                  <a:cubicBezTo>
                    <a:pt x="245" y="279"/>
                    <a:pt x="247" y="279"/>
                    <a:pt x="249" y="279"/>
                  </a:cubicBezTo>
                  <a:cubicBezTo>
                    <a:pt x="248" y="281"/>
                    <a:pt x="248" y="282"/>
                    <a:pt x="248" y="283"/>
                  </a:cubicBezTo>
                  <a:cubicBezTo>
                    <a:pt x="246" y="289"/>
                    <a:pt x="244" y="296"/>
                    <a:pt x="246" y="303"/>
                  </a:cubicBezTo>
                  <a:cubicBezTo>
                    <a:pt x="248" y="310"/>
                    <a:pt x="253" y="314"/>
                    <a:pt x="258" y="318"/>
                  </a:cubicBezTo>
                  <a:close/>
                  <a:moveTo>
                    <a:pt x="226" y="309"/>
                  </a:moveTo>
                  <a:cubicBezTo>
                    <a:pt x="223" y="300"/>
                    <a:pt x="217" y="293"/>
                    <a:pt x="208" y="288"/>
                  </a:cubicBezTo>
                  <a:cubicBezTo>
                    <a:pt x="200" y="284"/>
                    <a:pt x="190" y="283"/>
                    <a:pt x="181" y="286"/>
                  </a:cubicBezTo>
                  <a:cubicBezTo>
                    <a:pt x="172" y="289"/>
                    <a:pt x="165" y="295"/>
                    <a:pt x="160" y="303"/>
                  </a:cubicBezTo>
                  <a:cubicBezTo>
                    <a:pt x="156" y="312"/>
                    <a:pt x="155" y="321"/>
                    <a:pt x="158" y="330"/>
                  </a:cubicBezTo>
                  <a:cubicBezTo>
                    <a:pt x="161" y="339"/>
                    <a:pt x="167" y="347"/>
                    <a:pt x="175" y="351"/>
                  </a:cubicBezTo>
                  <a:cubicBezTo>
                    <a:pt x="180" y="354"/>
                    <a:pt x="186" y="355"/>
                    <a:pt x="192" y="355"/>
                  </a:cubicBezTo>
                  <a:cubicBezTo>
                    <a:pt x="195" y="355"/>
                    <a:pt x="199" y="355"/>
                    <a:pt x="202" y="354"/>
                  </a:cubicBezTo>
                  <a:cubicBezTo>
                    <a:pt x="211" y="351"/>
                    <a:pt x="219" y="345"/>
                    <a:pt x="223" y="336"/>
                  </a:cubicBezTo>
                  <a:cubicBezTo>
                    <a:pt x="228" y="328"/>
                    <a:pt x="228" y="318"/>
                    <a:pt x="226" y="30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2049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7D6F241-89DE-4E19-A02A-9A13C981590F}" type="datetime1">
              <a:rPr lang="en-GB" smtClean="0"/>
              <a:t>07/11/2018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Daman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2F1AB19-1BA4-B141-B1A1-4B75F61C732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Pricing: Predicting future cost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22044" y="980313"/>
            <a:ext cx="9041131" cy="720090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6C6F70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  <a:latin typeface="+mj-lt"/>
                <a:cs typeface="+mn-cs"/>
              </a:rPr>
              <a:t>To create a renewal pricing model that allows for a more informed approach in quoting renewal premiums.</a:t>
            </a:r>
          </a:p>
          <a:p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11" y="3733827"/>
            <a:ext cx="1565196" cy="1565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28291" r="50000" b="28291"/>
          <a:stretch/>
        </p:blipFill>
        <p:spPr>
          <a:xfrm>
            <a:off x="810480" y="3294277"/>
            <a:ext cx="679608" cy="679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5" t="71601" r="5813" b="6247"/>
          <a:stretch/>
        </p:blipFill>
        <p:spPr>
          <a:xfrm>
            <a:off x="3736825" y="3280411"/>
            <a:ext cx="708158" cy="693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" y="5019515"/>
            <a:ext cx="720090" cy="7528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t="5194" r="51679" b="76633"/>
          <a:stretch/>
        </p:blipFill>
        <p:spPr>
          <a:xfrm>
            <a:off x="3800459" y="5102836"/>
            <a:ext cx="666732" cy="6840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2552259"/>
            <a:ext cx="120015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Verdana"/>
                <a:cs typeface="Verdana"/>
              </a:rPr>
              <a:t>Medical History</a:t>
            </a:r>
            <a:endParaRPr lang="en-GB" sz="1600" dirty="0">
              <a:solidFill>
                <a:schemeClr val="tx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209" y="5895816"/>
            <a:ext cx="13004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Verdana"/>
                <a:cs typeface="Verdana"/>
              </a:rPr>
              <a:t>Historical Cost</a:t>
            </a:r>
            <a:endParaRPr lang="en-GB" sz="1600" dirty="0">
              <a:solidFill>
                <a:schemeClr val="tx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4084" y="5866581"/>
            <a:ext cx="181546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Verdana"/>
                <a:cs typeface="Verdana"/>
              </a:rPr>
              <a:t>Coverage Information</a:t>
            </a:r>
            <a:endParaRPr lang="en-GB" sz="1600" dirty="0">
              <a:solidFill>
                <a:schemeClr val="tx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0807" y="2552259"/>
            <a:ext cx="184603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Verdana"/>
                <a:cs typeface="Verdana"/>
              </a:rPr>
              <a:t>Demographic Data</a:t>
            </a:r>
            <a:endParaRPr lang="en-GB" sz="1600" dirty="0">
              <a:solidFill>
                <a:schemeClr val="tx1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08" y="3766774"/>
            <a:ext cx="1080135" cy="113250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190455" y="5034515"/>
            <a:ext cx="12020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Verdana"/>
                <a:cs typeface="Verdana"/>
              </a:rPr>
              <a:t>Future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Verdana"/>
                <a:cs typeface="Verdana"/>
              </a:rPr>
              <a:t>Cost</a:t>
            </a:r>
            <a:endParaRPr lang="en-GB" sz="1600" dirty="0">
              <a:solidFill>
                <a:schemeClr val="tx1">
                  <a:lumMod val="50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50089" y="3801196"/>
            <a:ext cx="1660311" cy="1202542"/>
            <a:chOff x="5348118" y="3794824"/>
            <a:chExt cx="1225863" cy="1224691"/>
          </a:xfrm>
        </p:grpSpPr>
        <p:sp>
          <p:nvSpPr>
            <p:cNvPr id="39" name="Right Arrow 38"/>
            <p:cNvSpPr/>
            <p:nvPr/>
          </p:nvSpPr>
          <p:spPr>
            <a:xfrm>
              <a:off x="5373831" y="3794824"/>
              <a:ext cx="1200150" cy="1224691"/>
            </a:xfrm>
            <a:prstGeom prst="rightArrow">
              <a:avLst>
                <a:gd name="adj1" fmla="val 50000"/>
                <a:gd name="adj2" fmla="val 58362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48118" y="4270204"/>
              <a:ext cx="1055998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PREDICT</a:t>
              </a:r>
              <a:endParaRPr lang="en-GB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58" y="5111327"/>
            <a:ext cx="1440343" cy="11051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06546" y="6263827"/>
            <a:ext cx="181546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Verdana"/>
                <a:cs typeface="Verdana"/>
              </a:rPr>
              <a:t>ML</a:t>
            </a:r>
            <a:endParaRPr lang="en-GB" sz="1600" dirty="0">
              <a:solidFill>
                <a:schemeClr val="tx1">
                  <a:lumMod val="50000"/>
                </a:schemeClr>
              </a:solidFill>
              <a:latin typeface="Verdana"/>
              <a:cs typeface="Verdana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105400" y="2305050"/>
            <a:ext cx="0" cy="429733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entagon 23"/>
          <p:cNvSpPr/>
          <p:nvPr/>
        </p:nvSpPr>
        <p:spPr>
          <a:xfrm>
            <a:off x="381013" y="1771650"/>
            <a:ext cx="4197527" cy="429263"/>
          </a:xfrm>
          <a:prstGeom prst="homePlate">
            <a:avLst>
              <a:gd name="adj" fmla="val 38100"/>
            </a:avLst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Risk Assessment/Underwriting</a:t>
            </a:r>
          </a:p>
        </p:txBody>
      </p:sp>
      <p:sp>
        <p:nvSpPr>
          <p:cNvPr id="25" name="Oval 24"/>
          <p:cNvSpPr/>
          <p:nvPr/>
        </p:nvSpPr>
        <p:spPr>
          <a:xfrm>
            <a:off x="250771" y="1800986"/>
            <a:ext cx="370353" cy="3703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237846" y="1695450"/>
            <a:ext cx="1242962" cy="581425"/>
            <a:chOff x="1018503" y="2968252"/>
            <a:chExt cx="788887" cy="369021"/>
          </a:xfrm>
          <a:solidFill>
            <a:schemeClr val="accent2"/>
          </a:solidFill>
        </p:grpSpPr>
        <p:sp>
          <p:nvSpPr>
            <p:cNvPr id="27" name="Freeform 210"/>
            <p:cNvSpPr>
              <a:spLocks noChangeAspect="1" noEditPoints="1"/>
            </p:cNvSpPr>
            <p:nvPr/>
          </p:nvSpPr>
          <p:spPr bwMode="auto">
            <a:xfrm>
              <a:off x="1438369" y="2968252"/>
              <a:ext cx="369021" cy="369021"/>
            </a:xfrm>
            <a:custGeom>
              <a:avLst/>
              <a:gdLst>
                <a:gd name="T0" fmla="*/ 352 w 512"/>
                <a:gd name="T1" fmla="*/ 394 h 512"/>
                <a:gd name="T2" fmla="*/ 224 w 512"/>
                <a:gd name="T3" fmla="*/ 224 h 512"/>
                <a:gd name="T4" fmla="*/ 256 w 512"/>
                <a:gd name="T5" fmla="*/ 256 h 512"/>
                <a:gd name="T6" fmla="*/ 330 w 512"/>
                <a:gd name="T7" fmla="*/ 266 h 512"/>
                <a:gd name="T8" fmla="*/ 256 w 512"/>
                <a:gd name="T9" fmla="*/ 277 h 512"/>
                <a:gd name="T10" fmla="*/ 256 w 512"/>
                <a:gd name="T11" fmla="*/ 256 h 512"/>
                <a:gd name="T12" fmla="*/ 320 w 512"/>
                <a:gd name="T13" fmla="*/ 298 h 512"/>
                <a:gd name="T14" fmla="*/ 320 w 512"/>
                <a:gd name="T15" fmla="*/ 320 h 512"/>
                <a:gd name="T16" fmla="*/ 245 w 512"/>
                <a:gd name="T17" fmla="*/ 309 h 512"/>
                <a:gd name="T18" fmla="*/ 256 w 512"/>
                <a:gd name="T19" fmla="*/ 341 h 512"/>
                <a:gd name="T20" fmla="*/ 330 w 512"/>
                <a:gd name="T21" fmla="*/ 352 h 512"/>
                <a:gd name="T22" fmla="*/ 256 w 512"/>
                <a:gd name="T23" fmla="*/ 362 h 512"/>
                <a:gd name="T24" fmla="*/ 256 w 512"/>
                <a:gd name="T25" fmla="*/ 341 h 512"/>
                <a:gd name="T26" fmla="*/ 213 w 512"/>
                <a:gd name="T27" fmla="*/ 202 h 512"/>
                <a:gd name="T28" fmla="*/ 202 w 512"/>
                <a:gd name="T29" fmla="*/ 394 h 512"/>
                <a:gd name="T30" fmla="*/ 160 w 512"/>
                <a:gd name="T31" fmla="*/ 138 h 512"/>
                <a:gd name="T32" fmla="*/ 181 w 512"/>
                <a:gd name="T33" fmla="*/ 149 h 512"/>
                <a:gd name="T34" fmla="*/ 298 w 512"/>
                <a:gd name="T35" fmla="*/ 160 h 512"/>
                <a:gd name="T36" fmla="*/ 309 w 512"/>
                <a:gd name="T37" fmla="*/ 138 h 512"/>
                <a:gd name="T38" fmla="*/ 330 w 512"/>
                <a:gd name="T39" fmla="*/ 202 h 512"/>
                <a:gd name="T40" fmla="*/ 202 w 512"/>
                <a:gd name="T41" fmla="*/ 138 h 512"/>
                <a:gd name="T42" fmla="*/ 202 w 512"/>
                <a:gd name="T43" fmla="*/ 128 h 512"/>
                <a:gd name="T44" fmla="*/ 202 w 512"/>
                <a:gd name="T45" fmla="*/ 117 h 512"/>
                <a:gd name="T46" fmla="*/ 288 w 512"/>
                <a:gd name="T47" fmla="*/ 138 h 512"/>
                <a:gd name="T48" fmla="*/ 0 w 512"/>
                <a:gd name="T49" fmla="*/ 256 h 512"/>
                <a:gd name="T50" fmla="*/ 512 w 512"/>
                <a:gd name="T51" fmla="*/ 256 h 512"/>
                <a:gd name="T52" fmla="*/ 373 w 512"/>
                <a:gd name="T53" fmla="*/ 405 h 512"/>
                <a:gd name="T54" fmla="*/ 149 w 512"/>
                <a:gd name="T55" fmla="*/ 416 h 512"/>
                <a:gd name="T56" fmla="*/ 138 w 512"/>
                <a:gd name="T57" fmla="*/ 128 h 512"/>
                <a:gd name="T58" fmla="*/ 181 w 512"/>
                <a:gd name="T59" fmla="*/ 117 h 512"/>
                <a:gd name="T60" fmla="*/ 192 w 512"/>
                <a:gd name="T61" fmla="*/ 96 h 512"/>
                <a:gd name="T62" fmla="*/ 309 w 512"/>
                <a:gd name="T63" fmla="*/ 106 h 512"/>
                <a:gd name="T64" fmla="*/ 341 w 512"/>
                <a:gd name="T65" fmla="*/ 117 h 512"/>
                <a:gd name="T66" fmla="*/ 352 w 512"/>
                <a:gd name="T67" fmla="*/ 202 h 512"/>
                <a:gd name="T68" fmla="*/ 373 w 512"/>
                <a:gd name="T69" fmla="*/ 21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2" h="512">
                  <a:moveTo>
                    <a:pt x="224" y="394"/>
                  </a:moveTo>
                  <a:cubicBezTo>
                    <a:pt x="352" y="394"/>
                    <a:pt x="352" y="394"/>
                    <a:pt x="352" y="394"/>
                  </a:cubicBezTo>
                  <a:cubicBezTo>
                    <a:pt x="352" y="224"/>
                    <a:pt x="352" y="224"/>
                    <a:pt x="352" y="224"/>
                  </a:cubicBezTo>
                  <a:cubicBezTo>
                    <a:pt x="224" y="224"/>
                    <a:pt x="224" y="224"/>
                    <a:pt x="224" y="224"/>
                  </a:cubicBezTo>
                  <a:lnTo>
                    <a:pt x="224" y="394"/>
                  </a:lnTo>
                  <a:close/>
                  <a:moveTo>
                    <a:pt x="256" y="256"/>
                  </a:moveTo>
                  <a:cubicBezTo>
                    <a:pt x="320" y="256"/>
                    <a:pt x="320" y="256"/>
                    <a:pt x="320" y="256"/>
                  </a:cubicBezTo>
                  <a:cubicBezTo>
                    <a:pt x="326" y="256"/>
                    <a:pt x="330" y="260"/>
                    <a:pt x="330" y="266"/>
                  </a:cubicBezTo>
                  <a:cubicBezTo>
                    <a:pt x="330" y="272"/>
                    <a:pt x="326" y="277"/>
                    <a:pt x="320" y="277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0" y="277"/>
                    <a:pt x="245" y="272"/>
                    <a:pt x="245" y="266"/>
                  </a:cubicBezTo>
                  <a:cubicBezTo>
                    <a:pt x="245" y="260"/>
                    <a:pt x="250" y="256"/>
                    <a:pt x="256" y="256"/>
                  </a:cubicBezTo>
                  <a:close/>
                  <a:moveTo>
                    <a:pt x="256" y="298"/>
                  </a:moveTo>
                  <a:cubicBezTo>
                    <a:pt x="320" y="298"/>
                    <a:pt x="320" y="298"/>
                    <a:pt x="320" y="298"/>
                  </a:cubicBezTo>
                  <a:cubicBezTo>
                    <a:pt x="326" y="298"/>
                    <a:pt x="330" y="303"/>
                    <a:pt x="330" y="309"/>
                  </a:cubicBezTo>
                  <a:cubicBezTo>
                    <a:pt x="330" y="315"/>
                    <a:pt x="326" y="320"/>
                    <a:pt x="320" y="320"/>
                  </a:cubicBezTo>
                  <a:cubicBezTo>
                    <a:pt x="256" y="320"/>
                    <a:pt x="256" y="320"/>
                    <a:pt x="256" y="320"/>
                  </a:cubicBezTo>
                  <a:cubicBezTo>
                    <a:pt x="250" y="320"/>
                    <a:pt x="245" y="315"/>
                    <a:pt x="245" y="309"/>
                  </a:cubicBezTo>
                  <a:cubicBezTo>
                    <a:pt x="245" y="303"/>
                    <a:pt x="250" y="298"/>
                    <a:pt x="256" y="298"/>
                  </a:cubicBezTo>
                  <a:close/>
                  <a:moveTo>
                    <a:pt x="256" y="341"/>
                  </a:moveTo>
                  <a:cubicBezTo>
                    <a:pt x="320" y="341"/>
                    <a:pt x="320" y="341"/>
                    <a:pt x="320" y="341"/>
                  </a:cubicBezTo>
                  <a:cubicBezTo>
                    <a:pt x="326" y="341"/>
                    <a:pt x="330" y="346"/>
                    <a:pt x="330" y="352"/>
                  </a:cubicBezTo>
                  <a:cubicBezTo>
                    <a:pt x="330" y="358"/>
                    <a:pt x="326" y="362"/>
                    <a:pt x="320" y="362"/>
                  </a:cubicBezTo>
                  <a:cubicBezTo>
                    <a:pt x="256" y="362"/>
                    <a:pt x="256" y="362"/>
                    <a:pt x="256" y="362"/>
                  </a:cubicBezTo>
                  <a:cubicBezTo>
                    <a:pt x="250" y="362"/>
                    <a:pt x="245" y="358"/>
                    <a:pt x="245" y="352"/>
                  </a:cubicBezTo>
                  <a:cubicBezTo>
                    <a:pt x="245" y="346"/>
                    <a:pt x="250" y="341"/>
                    <a:pt x="256" y="341"/>
                  </a:cubicBezTo>
                  <a:close/>
                  <a:moveTo>
                    <a:pt x="330" y="202"/>
                  </a:moveTo>
                  <a:cubicBezTo>
                    <a:pt x="213" y="202"/>
                    <a:pt x="213" y="202"/>
                    <a:pt x="213" y="202"/>
                  </a:cubicBezTo>
                  <a:cubicBezTo>
                    <a:pt x="207" y="202"/>
                    <a:pt x="202" y="207"/>
                    <a:pt x="202" y="213"/>
                  </a:cubicBezTo>
                  <a:cubicBezTo>
                    <a:pt x="202" y="394"/>
                    <a:pt x="202" y="394"/>
                    <a:pt x="202" y="394"/>
                  </a:cubicBezTo>
                  <a:cubicBezTo>
                    <a:pt x="160" y="394"/>
                    <a:pt x="160" y="394"/>
                    <a:pt x="160" y="394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1" y="155"/>
                    <a:pt x="186" y="160"/>
                    <a:pt x="192" y="160"/>
                  </a:cubicBezTo>
                  <a:cubicBezTo>
                    <a:pt x="298" y="160"/>
                    <a:pt x="298" y="160"/>
                    <a:pt x="298" y="160"/>
                  </a:cubicBezTo>
                  <a:cubicBezTo>
                    <a:pt x="304" y="160"/>
                    <a:pt x="309" y="155"/>
                    <a:pt x="309" y="149"/>
                  </a:cubicBezTo>
                  <a:cubicBezTo>
                    <a:pt x="309" y="138"/>
                    <a:pt x="309" y="138"/>
                    <a:pt x="309" y="138"/>
                  </a:cubicBezTo>
                  <a:cubicBezTo>
                    <a:pt x="330" y="138"/>
                    <a:pt x="330" y="138"/>
                    <a:pt x="330" y="138"/>
                  </a:cubicBezTo>
                  <a:lnTo>
                    <a:pt x="330" y="202"/>
                  </a:lnTo>
                  <a:close/>
                  <a:moveTo>
                    <a:pt x="288" y="138"/>
                  </a:moveTo>
                  <a:cubicBezTo>
                    <a:pt x="202" y="138"/>
                    <a:pt x="202" y="138"/>
                    <a:pt x="202" y="138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88" y="117"/>
                    <a:pt x="288" y="117"/>
                    <a:pt x="288" y="117"/>
                  </a:cubicBezTo>
                  <a:lnTo>
                    <a:pt x="288" y="138"/>
                  </a:lnTo>
                  <a:close/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73" y="405"/>
                  </a:moveTo>
                  <a:cubicBezTo>
                    <a:pt x="373" y="411"/>
                    <a:pt x="368" y="416"/>
                    <a:pt x="362" y="416"/>
                  </a:cubicBezTo>
                  <a:cubicBezTo>
                    <a:pt x="149" y="416"/>
                    <a:pt x="149" y="416"/>
                    <a:pt x="149" y="416"/>
                  </a:cubicBezTo>
                  <a:cubicBezTo>
                    <a:pt x="143" y="416"/>
                    <a:pt x="138" y="411"/>
                    <a:pt x="138" y="405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8" y="122"/>
                    <a:pt x="143" y="117"/>
                    <a:pt x="149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0"/>
                    <a:pt x="186" y="96"/>
                    <a:pt x="192" y="96"/>
                  </a:cubicBezTo>
                  <a:cubicBezTo>
                    <a:pt x="298" y="96"/>
                    <a:pt x="298" y="96"/>
                    <a:pt x="298" y="96"/>
                  </a:cubicBezTo>
                  <a:cubicBezTo>
                    <a:pt x="304" y="96"/>
                    <a:pt x="309" y="100"/>
                    <a:pt x="309" y="106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41" y="117"/>
                    <a:pt x="341" y="117"/>
                    <a:pt x="341" y="117"/>
                  </a:cubicBezTo>
                  <a:cubicBezTo>
                    <a:pt x="347" y="117"/>
                    <a:pt x="352" y="122"/>
                    <a:pt x="352" y="128"/>
                  </a:cubicBezTo>
                  <a:cubicBezTo>
                    <a:pt x="352" y="202"/>
                    <a:pt x="352" y="202"/>
                    <a:pt x="352" y="202"/>
                  </a:cubicBezTo>
                  <a:cubicBezTo>
                    <a:pt x="362" y="202"/>
                    <a:pt x="362" y="202"/>
                    <a:pt x="362" y="202"/>
                  </a:cubicBezTo>
                  <a:cubicBezTo>
                    <a:pt x="368" y="202"/>
                    <a:pt x="373" y="207"/>
                    <a:pt x="373" y="213"/>
                  </a:cubicBezTo>
                  <a:lnTo>
                    <a:pt x="373" y="40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6"/>
            <p:cNvSpPr>
              <a:spLocks noChangeAspect="1" noEditPoints="1"/>
            </p:cNvSpPr>
            <p:nvPr/>
          </p:nvSpPr>
          <p:spPr bwMode="auto">
            <a:xfrm>
              <a:off x="1018503" y="2968252"/>
              <a:ext cx="367631" cy="367631"/>
            </a:xfrm>
            <a:custGeom>
              <a:avLst/>
              <a:gdLst>
                <a:gd name="T0" fmla="*/ 324 w 512"/>
                <a:gd name="T1" fmla="*/ 194 h 512"/>
                <a:gd name="T2" fmla="*/ 330 w 512"/>
                <a:gd name="T3" fmla="*/ 167 h 512"/>
                <a:gd name="T4" fmla="*/ 400 w 512"/>
                <a:gd name="T5" fmla="*/ 182 h 512"/>
                <a:gd name="T6" fmla="*/ 386 w 512"/>
                <a:gd name="T7" fmla="*/ 223 h 512"/>
                <a:gd name="T8" fmla="*/ 351 w 512"/>
                <a:gd name="T9" fmla="*/ 247 h 512"/>
                <a:gd name="T10" fmla="*/ 312 w 512"/>
                <a:gd name="T11" fmla="*/ 243 h 512"/>
                <a:gd name="T12" fmla="*/ 278 w 512"/>
                <a:gd name="T13" fmla="*/ 222 h 512"/>
                <a:gd name="T14" fmla="*/ 264 w 512"/>
                <a:gd name="T15" fmla="*/ 183 h 512"/>
                <a:gd name="T16" fmla="*/ 275 w 512"/>
                <a:gd name="T17" fmla="*/ 144 h 512"/>
                <a:gd name="T18" fmla="*/ 308 w 512"/>
                <a:gd name="T19" fmla="*/ 119 h 512"/>
                <a:gd name="T20" fmla="*/ 331 w 512"/>
                <a:gd name="T21" fmla="*/ 128 h 512"/>
                <a:gd name="T22" fmla="*/ 364 w 512"/>
                <a:gd name="T23" fmla="*/ 136 h 512"/>
                <a:gd name="T24" fmla="*/ 384 w 512"/>
                <a:gd name="T25" fmla="*/ 164 h 512"/>
                <a:gd name="T26" fmla="*/ 320 w 512"/>
                <a:gd name="T27" fmla="*/ 147 h 512"/>
                <a:gd name="T28" fmla="*/ 330 w 512"/>
                <a:gd name="T29" fmla="*/ 217 h 512"/>
                <a:gd name="T30" fmla="*/ 512 w 512"/>
                <a:gd name="T31" fmla="*/ 256 h 512"/>
                <a:gd name="T32" fmla="*/ 512 w 512"/>
                <a:gd name="T33" fmla="*/ 256 h 512"/>
                <a:gd name="T34" fmla="*/ 268 w 512"/>
                <a:gd name="T35" fmla="*/ 290 h 512"/>
                <a:gd name="T36" fmla="*/ 236 w 512"/>
                <a:gd name="T37" fmla="*/ 251 h 512"/>
                <a:gd name="T38" fmla="*/ 187 w 512"/>
                <a:gd name="T39" fmla="*/ 238 h 512"/>
                <a:gd name="T40" fmla="*/ 140 w 512"/>
                <a:gd name="T41" fmla="*/ 256 h 512"/>
                <a:gd name="T42" fmla="*/ 113 w 512"/>
                <a:gd name="T43" fmla="*/ 299 h 512"/>
                <a:gd name="T44" fmla="*/ 115 w 512"/>
                <a:gd name="T45" fmla="*/ 350 h 512"/>
                <a:gd name="T46" fmla="*/ 147 w 512"/>
                <a:gd name="T47" fmla="*/ 388 h 512"/>
                <a:gd name="T48" fmla="*/ 196 w 512"/>
                <a:gd name="T49" fmla="*/ 401 h 512"/>
                <a:gd name="T50" fmla="*/ 237 w 512"/>
                <a:gd name="T51" fmla="*/ 383 h 512"/>
                <a:gd name="T52" fmla="*/ 266 w 512"/>
                <a:gd name="T53" fmla="*/ 345 h 512"/>
                <a:gd name="T54" fmla="*/ 410 w 512"/>
                <a:gd name="T55" fmla="*/ 163 h 512"/>
                <a:gd name="T56" fmla="*/ 384 w 512"/>
                <a:gd name="T57" fmla="*/ 119 h 512"/>
                <a:gd name="T58" fmla="*/ 337 w 512"/>
                <a:gd name="T59" fmla="*/ 99 h 512"/>
                <a:gd name="T60" fmla="*/ 288 w 512"/>
                <a:gd name="T61" fmla="*/ 111 h 512"/>
                <a:gd name="T62" fmla="*/ 255 w 512"/>
                <a:gd name="T63" fmla="*/ 149 h 512"/>
                <a:gd name="T64" fmla="*/ 251 w 512"/>
                <a:gd name="T65" fmla="*/ 199 h 512"/>
                <a:gd name="T66" fmla="*/ 277 w 512"/>
                <a:gd name="T67" fmla="*/ 243 h 512"/>
                <a:gd name="T68" fmla="*/ 323 w 512"/>
                <a:gd name="T69" fmla="*/ 263 h 512"/>
                <a:gd name="T70" fmla="*/ 358 w 512"/>
                <a:gd name="T71" fmla="*/ 270 h 512"/>
                <a:gd name="T72" fmla="*/ 405 w 512"/>
                <a:gd name="T73" fmla="*/ 237 h 512"/>
                <a:gd name="T74" fmla="*/ 423 w 512"/>
                <a:gd name="T75" fmla="*/ 182 h 512"/>
                <a:gd name="T76" fmla="*/ 179 w 512"/>
                <a:gd name="T77" fmla="*/ 313 h 512"/>
                <a:gd name="T78" fmla="*/ 204 w 512"/>
                <a:gd name="T79" fmla="*/ 326 h 512"/>
                <a:gd name="T80" fmla="*/ 262 w 512"/>
                <a:gd name="T81" fmla="*/ 321 h 512"/>
                <a:gd name="T82" fmla="*/ 248 w 512"/>
                <a:gd name="T83" fmla="*/ 361 h 512"/>
                <a:gd name="T84" fmla="*/ 212 w 512"/>
                <a:gd name="T85" fmla="*/ 386 h 512"/>
                <a:gd name="T86" fmla="*/ 173 w 512"/>
                <a:gd name="T87" fmla="*/ 382 h 512"/>
                <a:gd name="T88" fmla="*/ 139 w 512"/>
                <a:gd name="T89" fmla="*/ 360 h 512"/>
                <a:gd name="T90" fmla="*/ 125 w 512"/>
                <a:gd name="T91" fmla="*/ 321 h 512"/>
                <a:gd name="T92" fmla="*/ 137 w 512"/>
                <a:gd name="T93" fmla="*/ 282 h 512"/>
                <a:gd name="T94" fmla="*/ 169 w 512"/>
                <a:gd name="T95" fmla="*/ 258 h 512"/>
                <a:gd name="T96" fmla="*/ 193 w 512"/>
                <a:gd name="T97" fmla="*/ 266 h 512"/>
                <a:gd name="T98" fmla="*/ 226 w 512"/>
                <a:gd name="T99" fmla="*/ 274 h 512"/>
                <a:gd name="T100" fmla="*/ 246 w 512"/>
                <a:gd name="T101" fmla="*/ 303 h 512"/>
                <a:gd name="T102" fmla="*/ 181 w 512"/>
                <a:gd name="T103" fmla="*/ 286 h 512"/>
                <a:gd name="T104" fmla="*/ 192 w 512"/>
                <a:gd name="T105" fmla="*/ 35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2" h="512">
                  <a:moveTo>
                    <a:pt x="344" y="177"/>
                  </a:moveTo>
                  <a:cubicBezTo>
                    <a:pt x="345" y="180"/>
                    <a:pt x="345" y="184"/>
                    <a:pt x="343" y="188"/>
                  </a:cubicBezTo>
                  <a:cubicBezTo>
                    <a:pt x="341" y="191"/>
                    <a:pt x="338" y="193"/>
                    <a:pt x="335" y="195"/>
                  </a:cubicBezTo>
                  <a:cubicBezTo>
                    <a:pt x="331" y="196"/>
                    <a:pt x="327" y="195"/>
                    <a:pt x="324" y="194"/>
                  </a:cubicBezTo>
                  <a:cubicBezTo>
                    <a:pt x="320" y="192"/>
                    <a:pt x="318" y="189"/>
                    <a:pt x="317" y="185"/>
                  </a:cubicBezTo>
                  <a:cubicBezTo>
                    <a:pt x="316" y="182"/>
                    <a:pt x="316" y="178"/>
                    <a:pt x="318" y="174"/>
                  </a:cubicBezTo>
                  <a:cubicBezTo>
                    <a:pt x="320" y="171"/>
                    <a:pt x="322" y="169"/>
                    <a:pt x="326" y="167"/>
                  </a:cubicBezTo>
                  <a:cubicBezTo>
                    <a:pt x="328" y="167"/>
                    <a:pt x="329" y="167"/>
                    <a:pt x="330" y="167"/>
                  </a:cubicBezTo>
                  <a:cubicBezTo>
                    <a:pt x="333" y="167"/>
                    <a:pt x="335" y="167"/>
                    <a:pt x="337" y="168"/>
                  </a:cubicBezTo>
                  <a:cubicBezTo>
                    <a:pt x="340" y="170"/>
                    <a:pt x="343" y="173"/>
                    <a:pt x="344" y="177"/>
                  </a:cubicBezTo>
                  <a:close/>
                  <a:moveTo>
                    <a:pt x="397" y="179"/>
                  </a:moveTo>
                  <a:cubicBezTo>
                    <a:pt x="398" y="180"/>
                    <a:pt x="399" y="181"/>
                    <a:pt x="400" y="182"/>
                  </a:cubicBezTo>
                  <a:cubicBezTo>
                    <a:pt x="399" y="183"/>
                    <a:pt x="398" y="184"/>
                    <a:pt x="397" y="185"/>
                  </a:cubicBezTo>
                  <a:cubicBezTo>
                    <a:pt x="392" y="189"/>
                    <a:pt x="386" y="193"/>
                    <a:pt x="384" y="199"/>
                  </a:cubicBezTo>
                  <a:cubicBezTo>
                    <a:pt x="382" y="206"/>
                    <a:pt x="384" y="212"/>
                    <a:pt x="385" y="218"/>
                  </a:cubicBezTo>
                  <a:cubicBezTo>
                    <a:pt x="386" y="220"/>
                    <a:pt x="386" y="221"/>
                    <a:pt x="386" y="223"/>
                  </a:cubicBezTo>
                  <a:cubicBezTo>
                    <a:pt x="385" y="223"/>
                    <a:pt x="383" y="223"/>
                    <a:pt x="382" y="223"/>
                  </a:cubicBezTo>
                  <a:cubicBezTo>
                    <a:pt x="376" y="223"/>
                    <a:pt x="369" y="223"/>
                    <a:pt x="363" y="227"/>
                  </a:cubicBezTo>
                  <a:cubicBezTo>
                    <a:pt x="357" y="231"/>
                    <a:pt x="355" y="237"/>
                    <a:pt x="353" y="243"/>
                  </a:cubicBezTo>
                  <a:cubicBezTo>
                    <a:pt x="352" y="244"/>
                    <a:pt x="352" y="246"/>
                    <a:pt x="351" y="247"/>
                  </a:cubicBezTo>
                  <a:cubicBezTo>
                    <a:pt x="350" y="246"/>
                    <a:pt x="348" y="244"/>
                    <a:pt x="347" y="244"/>
                  </a:cubicBezTo>
                  <a:cubicBezTo>
                    <a:pt x="342" y="240"/>
                    <a:pt x="336" y="234"/>
                    <a:pt x="330" y="234"/>
                  </a:cubicBezTo>
                  <a:cubicBezTo>
                    <a:pt x="329" y="234"/>
                    <a:pt x="329" y="234"/>
                    <a:pt x="329" y="234"/>
                  </a:cubicBezTo>
                  <a:cubicBezTo>
                    <a:pt x="322" y="234"/>
                    <a:pt x="317" y="240"/>
                    <a:pt x="312" y="243"/>
                  </a:cubicBezTo>
                  <a:cubicBezTo>
                    <a:pt x="311" y="244"/>
                    <a:pt x="309" y="246"/>
                    <a:pt x="308" y="247"/>
                  </a:cubicBezTo>
                  <a:cubicBezTo>
                    <a:pt x="307" y="246"/>
                    <a:pt x="307" y="244"/>
                    <a:pt x="306" y="243"/>
                  </a:cubicBezTo>
                  <a:cubicBezTo>
                    <a:pt x="304" y="237"/>
                    <a:pt x="302" y="230"/>
                    <a:pt x="296" y="226"/>
                  </a:cubicBezTo>
                  <a:cubicBezTo>
                    <a:pt x="291" y="222"/>
                    <a:pt x="284" y="222"/>
                    <a:pt x="278" y="222"/>
                  </a:cubicBezTo>
                  <a:cubicBezTo>
                    <a:pt x="277" y="222"/>
                    <a:pt x="275" y="222"/>
                    <a:pt x="273" y="221"/>
                  </a:cubicBezTo>
                  <a:cubicBezTo>
                    <a:pt x="274" y="220"/>
                    <a:pt x="274" y="218"/>
                    <a:pt x="274" y="217"/>
                  </a:cubicBezTo>
                  <a:cubicBezTo>
                    <a:pt x="276" y="211"/>
                    <a:pt x="278" y="204"/>
                    <a:pt x="276" y="198"/>
                  </a:cubicBezTo>
                  <a:cubicBezTo>
                    <a:pt x="274" y="191"/>
                    <a:pt x="269" y="187"/>
                    <a:pt x="264" y="183"/>
                  </a:cubicBezTo>
                  <a:cubicBezTo>
                    <a:pt x="263" y="182"/>
                    <a:pt x="261" y="181"/>
                    <a:pt x="260" y="180"/>
                  </a:cubicBezTo>
                  <a:cubicBezTo>
                    <a:pt x="262" y="179"/>
                    <a:pt x="263" y="178"/>
                    <a:pt x="264" y="177"/>
                  </a:cubicBezTo>
                  <a:cubicBezTo>
                    <a:pt x="269" y="173"/>
                    <a:pt x="275" y="169"/>
                    <a:pt x="277" y="163"/>
                  </a:cubicBezTo>
                  <a:cubicBezTo>
                    <a:pt x="279" y="156"/>
                    <a:pt x="277" y="150"/>
                    <a:pt x="275" y="144"/>
                  </a:cubicBezTo>
                  <a:cubicBezTo>
                    <a:pt x="275" y="142"/>
                    <a:pt x="275" y="141"/>
                    <a:pt x="274" y="139"/>
                  </a:cubicBezTo>
                  <a:cubicBezTo>
                    <a:pt x="276" y="139"/>
                    <a:pt x="278" y="139"/>
                    <a:pt x="279" y="139"/>
                  </a:cubicBezTo>
                  <a:cubicBezTo>
                    <a:pt x="285" y="139"/>
                    <a:pt x="292" y="139"/>
                    <a:pt x="298" y="135"/>
                  </a:cubicBezTo>
                  <a:cubicBezTo>
                    <a:pt x="303" y="131"/>
                    <a:pt x="306" y="125"/>
                    <a:pt x="308" y="119"/>
                  </a:cubicBezTo>
                  <a:cubicBezTo>
                    <a:pt x="308" y="118"/>
                    <a:pt x="309" y="116"/>
                    <a:pt x="310" y="115"/>
                  </a:cubicBezTo>
                  <a:cubicBezTo>
                    <a:pt x="311" y="116"/>
                    <a:pt x="313" y="118"/>
                    <a:pt x="314" y="118"/>
                  </a:cubicBezTo>
                  <a:cubicBezTo>
                    <a:pt x="319" y="122"/>
                    <a:pt x="324" y="128"/>
                    <a:pt x="331" y="128"/>
                  </a:cubicBezTo>
                  <a:cubicBezTo>
                    <a:pt x="331" y="128"/>
                    <a:pt x="331" y="128"/>
                    <a:pt x="331" y="128"/>
                  </a:cubicBezTo>
                  <a:cubicBezTo>
                    <a:pt x="338" y="128"/>
                    <a:pt x="344" y="122"/>
                    <a:pt x="349" y="119"/>
                  </a:cubicBezTo>
                  <a:cubicBezTo>
                    <a:pt x="350" y="118"/>
                    <a:pt x="352" y="116"/>
                    <a:pt x="353" y="115"/>
                  </a:cubicBezTo>
                  <a:cubicBezTo>
                    <a:pt x="353" y="116"/>
                    <a:pt x="354" y="118"/>
                    <a:pt x="354" y="119"/>
                  </a:cubicBezTo>
                  <a:cubicBezTo>
                    <a:pt x="356" y="125"/>
                    <a:pt x="359" y="132"/>
                    <a:pt x="364" y="136"/>
                  </a:cubicBezTo>
                  <a:cubicBezTo>
                    <a:pt x="370" y="140"/>
                    <a:pt x="377" y="140"/>
                    <a:pt x="383" y="140"/>
                  </a:cubicBezTo>
                  <a:cubicBezTo>
                    <a:pt x="384" y="140"/>
                    <a:pt x="386" y="140"/>
                    <a:pt x="387" y="141"/>
                  </a:cubicBezTo>
                  <a:cubicBezTo>
                    <a:pt x="387" y="142"/>
                    <a:pt x="387" y="144"/>
                    <a:pt x="386" y="145"/>
                  </a:cubicBezTo>
                  <a:cubicBezTo>
                    <a:pt x="384" y="151"/>
                    <a:pt x="382" y="158"/>
                    <a:pt x="384" y="164"/>
                  </a:cubicBezTo>
                  <a:cubicBezTo>
                    <a:pt x="386" y="171"/>
                    <a:pt x="392" y="175"/>
                    <a:pt x="397" y="179"/>
                  </a:cubicBezTo>
                  <a:close/>
                  <a:moveTo>
                    <a:pt x="364" y="170"/>
                  </a:moveTo>
                  <a:cubicBezTo>
                    <a:pt x="361" y="161"/>
                    <a:pt x="355" y="154"/>
                    <a:pt x="347" y="150"/>
                  </a:cubicBezTo>
                  <a:cubicBezTo>
                    <a:pt x="338" y="145"/>
                    <a:pt x="329" y="144"/>
                    <a:pt x="320" y="147"/>
                  </a:cubicBezTo>
                  <a:cubicBezTo>
                    <a:pt x="311" y="150"/>
                    <a:pt x="303" y="156"/>
                    <a:pt x="299" y="164"/>
                  </a:cubicBezTo>
                  <a:cubicBezTo>
                    <a:pt x="294" y="173"/>
                    <a:pt x="294" y="182"/>
                    <a:pt x="296" y="192"/>
                  </a:cubicBezTo>
                  <a:cubicBezTo>
                    <a:pt x="299" y="201"/>
                    <a:pt x="305" y="208"/>
                    <a:pt x="314" y="212"/>
                  </a:cubicBezTo>
                  <a:cubicBezTo>
                    <a:pt x="319" y="215"/>
                    <a:pt x="325" y="217"/>
                    <a:pt x="330" y="217"/>
                  </a:cubicBezTo>
                  <a:cubicBezTo>
                    <a:pt x="334" y="217"/>
                    <a:pt x="337" y="216"/>
                    <a:pt x="341" y="215"/>
                  </a:cubicBezTo>
                  <a:cubicBezTo>
                    <a:pt x="350" y="212"/>
                    <a:pt x="357" y="206"/>
                    <a:pt x="362" y="198"/>
                  </a:cubicBezTo>
                  <a:cubicBezTo>
                    <a:pt x="366" y="189"/>
                    <a:pt x="367" y="180"/>
                    <a:pt x="364" y="170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284" y="321"/>
                  </a:moveTo>
                  <a:cubicBezTo>
                    <a:pt x="285" y="312"/>
                    <a:pt x="277" y="306"/>
                    <a:pt x="271" y="301"/>
                  </a:cubicBezTo>
                  <a:cubicBezTo>
                    <a:pt x="270" y="300"/>
                    <a:pt x="267" y="298"/>
                    <a:pt x="266" y="297"/>
                  </a:cubicBezTo>
                  <a:cubicBezTo>
                    <a:pt x="266" y="295"/>
                    <a:pt x="267" y="292"/>
                    <a:pt x="268" y="290"/>
                  </a:cubicBezTo>
                  <a:cubicBezTo>
                    <a:pt x="270" y="283"/>
                    <a:pt x="273" y="274"/>
                    <a:pt x="267" y="266"/>
                  </a:cubicBezTo>
                  <a:cubicBezTo>
                    <a:pt x="262" y="258"/>
                    <a:pt x="252" y="258"/>
                    <a:pt x="245" y="258"/>
                  </a:cubicBezTo>
                  <a:cubicBezTo>
                    <a:pt x="243" y="258"/>
                    <a:pt x="240" y="257"/>
                    <a:pt x="238" y="257"/>
                  </a:cubicBezTo>
                  <a:cubicBezTo>
                    <a:pt x="238" y="256"/>
                    <a:pt x="237" y="253"/>
                    <a:pt x="236" y="251"/>
                  </a:cubicBezTo>
                  <a:cubicBezTo>
                    <a:pt x="234" y="244"/>
                    <a:pt x="231" y="235"/>
                    <a:pt x="222" y="232"/>
                  </a:cubicBezTo>
                  <a:cubicBezTo>
                    <a:pt x="213" y="229"/>
                    <a:pt x="204" y="234"/>
                    <a:pt x="199" y="238"/>
                  </a:cubicBezTo>
                  <a:cubicBezTo>
                    <a:pt x="197" y="239"/>
                    <a:pt x="194" y="241"/>
                    <a:pt x="193" y="242"/>
                  </a:cubicBezTo>
                  <a:cubicBezTo>
                    <a:pt x="191" y="241"/>
                    <a:pt x="189" y="239"/>
                    <a:pt x="187" y="238"/>
                  </a:cubicBezTo>
                  <a:cubicBezTo>
                    <a:pt x="182" y="234"/>
                    <a:pt x="173" y="228"/>
                    <a:pt x="164" y="231"/>
                  </a:cubicBezTo>
                  <a:cubicBezTo>
                    <a:pt x="155" y="234"/>
                    <a:pt x="152" y="243"/>
                    <a:pt x="149" y="250"/>
                  </a:cubicBezTo>
                  <a:cubicBezTo>
                    <a:pt x="148" y="252"/>
                    <a:pt x="147" y="255"/>
                    <a:pt x="147" y="256"/>
                  </a:cubicBezTo>
                  <a:cubicBezTo>
                    <a:pt x="145" y="256"/>
                    <a:pt x="142" y="256"/>
                    <a:pt x="140" y="256"/>
                  </a:cubicBezTo>
                  <a:cubicBezTo>
                    <a:pt x="133" y="256"/>
                    <a:pt x="123" y="257"/>
                    <a:pt x="117" y="264"/>
                  </a:cubicBezTo>
                  <a:cubicBezTo>
                    <a:pt x="112" y="272"/>
                    <a:pt x="114" y="281"/>
                    <a:pt x="116" y="288"/>
                  </a:cubicBezTo>
                  <a:cubicBezTo>
                    <a:pt x="117" y="290"/>
                    <a:pt x="118" y="293"/>
                    <a:pt x="118" y="295"/>
                  </a:cubicBezTo>
                  <a:cubicBezTo>
                    <a:pt x="117" y="296"/>
                    <a:pt x="114" y="298"/>
                    <a:pt x="113" y="299"/>
                  </a:cubicBezTo>
                  <a:cubicBezTo>
                    <a:pt x="107" y="303"/>
                    <a:pt x="99" y="309"/>
                    <a:pt x="99" y="318"/>
                  </a:cubicBezTo>
                  <a:cubicBezTo>
                    <a:pt x="99" y="328"/>
                    <a:pt x="106" y="334"/>
                    <a:pt x="112" y="338"/>
                  </a:cubicBezTo>
                  <a:cubicBezTo>
                    <a:pt x="114" y="340"/>
                    <a:pt x="117" y="342"/>
                    <a:pt x="117" y="342"/>
                  </a:cubicBezTo>
                  <a:cubicBezTo>
                    <a:pt x="117" y="344"/>
                    <a:pt x="116" y="347"/>
                    <a:pt x="115" y="350"/>
                  </a:cubicBezTo>
                  <a:cubicBezTo>
                    <a:pt x="113" y="357"/>
                    <a:pt x="110" y="366"/>
                    <a:pt x="116" y="373"/>
                  </a:cubicBezTo>
                  <a:cubicBezTo>
                    <a:pt x="121" y="381"/>
                    <a:pt x="131" y="381"/>
                    <a:pt x="138" y="382"/>
                  </a:cubicBezTo>
                  <a:cubicBezTo>
                    <a:pt x="140" y="382"/>
                    <a:pt x="143" y="382"/>
                    <a:pt x="145" y="382"/>
                  </a:cubicBezTo>
                  <a:cubicBezTo>
                    <a:pt x="146" y="384"/>
                    <a:pt x="147" y="387"/>
                    <a:pt x="147" y="388"/>
                  </a:cubicBezTo>
                  <a:cubicBezTo>
                    <a:pt x="150" y="395"/>
                    <a:pt x="153" y="404"/>
                    <a:pt x="162" y="408"/>
                  </a:cubicBezTo>
                  <a:cubicBezTo>
                    <a:pt x="171" y="411"/>
                    <a:pt x="179" y="405"/>
                    <a:pt x="185" y="401"/>
                  </a:cubicBezTo>
                  <a:cubicBezTo>
                    <a:pt x="186" y="400"/>
                    <a:pt x="189" y="398"/>
                    <a:pt x="191" y="398"/>
                  </a:cubicBezTo>
                  <a:cubicBezTo>
                    <a:pt x="192" y="398"/>
                    <a:pt x="194" y="400"/>
                    <a:pt x="196" y="401"/>
                  </a:cubicBezTo>
                  <a:cubicBezTo>
                    <a:pt x="201" y="405"/>
                    <a:pt x="207" y="409"/>
                    <a:pt x="214" y="409"/>
                  </a:cubicBezTo>
                  <a:cubicBezTo>
                    <a:pt x="216" y="409"/>
                    <a:pt x="217" y="409"/>
                    <a:pt x="219" y="408"/>
                  </a:cubicBezTo>
                  <a:cubicBezTo>
                    <a:pt x="228" y="405"/>
                    <a:pt x="232" y="396"/>
                    <a:pt x="234" y="389"/>
                  </a:cubicBezTo>
                  <a:cubicBezTo>
                    <a:pt x="235" y="387"/>
                    <a:pt x="236" y="385"/>
                    <a:pt x="237" y="383"/>
                  </a:cubicBezTo>
                  <a:cubicBezTo>
                    <a:pt x="238" y="383"/>
                    <a:pt x="241" y="383"/>
                    <a:pt x="244" y="383"/>
                  </a:cubicBezTo>
                  <a:cubicBezTo>
                    <a:pt x="251" y="383"/>
                    <a:pt x="260" y="383"/>
                    <a:pt x="266" y="375"/>
                  </a:cubicBezTo>
                  <a:cubicBezTo>
                    <a:pt x="272" y="368"/>
                    <a:pt x="269" y="358"/>
                    <a:pt x="267" y="351"/>
                  </a:cubicBezTo>
                  <a:cubicBezTo>
                    <a:pt x="267" y="349"/>
                    <a:pt x="266" y="346"/>
                    <a:pt x="266" y="345"/>
                  </a:cubicBezTo>
                  <a:cubicBezTo>
                    <a:pt x="267" y="344"/>
                    <a:pt x="269" y="342"/>
                    <a:pt x="271" y="341"/>
                  </a:cubicBezTo>
                  <a:cubicBezTo>
                    <a:pt x="276" y="336"/>
                    <a:pt x="284" y="331"/>
                    <a:pt x="284" y="321"/>
                  </a:cubicBezTo>
                  <a:close/>
                  <a:moveTo>
                    <a:pt x="423" y="182"/>
                  </a:moveTo>
                  <a:cubicBezTo>
                    <a:pt x="423" y="173"/>
                    <a:pt x="416" y="167"/>
                    <a:pt x="410" y="163"/>
                  </a:cubicBezTo>
                  <a:cubicBezTo>
                    <a:pt x="408" y="161"/>
                    <a:pt x="406" y="159"/>
                    <a:pt x="405" y="158"/>
                  </a:cubicBezTo>
                  <a:cubicBezTo>
                    <a:pt x="405" y="156"/>
                    <a:pt x="406" y="153"/>
                    <a:pt x="407" y="151"/>
                  </a:cubicBezTo>
                  <a:cubicBezTo>
                    <a:pt x="409" y="144"/>
                    <a:pt x="412" y="135"/>
                    <a:pt x="406" y="127"/>
                  </a:cubicBezTo>
                  <a:cubicBezTo>
                    <a:pt x="401" y="120"/>
                    <a:pt x="391" y="119"/>
                    <a:pt x="384" y="119"/>
                  </a:cubicBezTo>
                  <a:cubicBezTo>
                    <a:pt x="382" y="119"/>
                    <a:pt x="379" y="119"/>
                    <a:pt x="377" y="118"/>
                  </a:cubicBezTo>
                  <a:cubicBezTo>
                    <a:pt x="376" y="117"/>
                    <a:pt x="375" y="114"/>
                    <a:pt x="375" y="112"/>
                  </a:cubicBezTo>
                  <a:cubicBezTo>
                    <a:pt x="372" y="105"/>
                    <a:pt x="369" y="96"/>
                    <a:pt x="360" y="93"/>
                  </a:cubicBezTo>
                  <a:cubicBezTo>
                    <a:pt x="351" y="90"/>
                    <a:pt x="343" y="95"/>
                    <a:pt x="337" y="99"/>
                  </a:cubicBezTo>
                  <a:cubicBezTo>
                    <a:pt x="336" y="101"/>
                    <a:pt x="333" y="102"/>
                    <a:pt x="331" y="103"/>
                  </a:cubicBezTo>
                  <a:cubicBezTo>
                    <a:pt x="330" y="102"/>
                    <a:pt x="328" y="101"/>
                    <a:pt x="326" y="99"/>
                  </a:cubicBezTo>
                  <a:cubicBezTo>
                    <a:pt x="320" y="95"/>
                    <a:pt x="312" y="89"/>
                    <a:pt x="303" y="92"/>
                  </a:cubicBezTo>
                  <a:cubicBezTo>
                    <a:pt x="294" y="95"/>
                    <a:pt x="290" y="105"/>
                    <a:pt x="288" y="111"/>
                  </a:cubicBezTo>
                  <a:cubicBezTo>
                    <a:pt x="287" y="113"/>
                    <a:pt x="286" y="116"/>
                    <a:pt x="285" y="117"/>
                  </a:cubicBezTo>
                  <a:cubicBezTo>
                    <a:pt x="284" y="118"/>
                    <a:pt x="281" y="118"/>
                    <a:pt x="279" y="118"/>
                  </a:cubicBezTo>
                  <a:cubicBezTo>
                    <a:pt x="271" y="118"/>
                    <a:pt x="262" y="118"/>
                    <a:pt x="256" y="125"/>
                  </a:cubicBezTo>
                  <a:cubicBezTo>
                    <a:pt x="250" y="133"/>
                    <a:pt x="253" y="142"/>
                    <a:pt x="255" y="149"/>
                  </a:cubicBezTo>
                  <a:cubicBezTo>
                    <a:pt x="255" y="151"/>
                    <a:pt x="256" y="154"/>
                    <a:pt x="256" y="156"/>
                  </a:cubicBezTo>
                  <a:cubicBezTo>
                    <a:pt x="255" y="157"/>
                    <a:pt x="253" y="159"/>
                    <a:pt x="251" y="160"/>
                  </a:cubicBezTo>
                  <a:cubicBezTo>
                    <a:pt x="246" y="164"/>
                    <a:pt x="238" y="170"/>
                    <a:pt x="238" y="180"/>
                  </a:cubicBezTo>
                  <a:cubicBezTo>
                    <a:pt x="237" y="189"/>
                    <a:pt x="245" y="195"/>
                    <a:pt x="251" y="199"/>
                  </a:cubicBezTo>
                  <a:cubicBezTo>
                    <a:pt x="252" y="201"/>
                    <a:pt x="255" y="203"/>
                    <a:pt x="256" y="204"/>
                  </a:cubicBezTo>
                  <a:cubicBezTo>
                    <a:pt x="256" y="205"/>
                    <a:pt x="255" y="209"/>
                    <a:pt x="254" y="211"/>
                  </a:cubicBezTo>
                  <a:cubicBezTo>
                    <a:pt x="252" y="218"/>
                    <a:pt x="249" y="227"/>
                    <a:pt x="255" y="235"/>
                  </a:cubicBezTo>
                  <a:cubicBezTo>
                    <a:pt x="260" y="242"/>
                    <a:pt x="270" y="243"/>
                    <a:pt x="277" y="243"/>
                  </a:cubicBezTo>
                  <a:cubicBezTo>
                    <a:pt x="279" y="243"/>
                    <a:pt x="282" y="243"/>
                    <a:pt x="284" y="244"/>
                  </a:cubicBezTo>
                  <a:cubicBezTo>
                    <a:pt x="284" y="245"/>
                    <a:pt x="285" y="248"/>
                    <a:pt x="286" y="250"/>
                  </a:cubicBezTo>
                  <a:cubicBezTo>
                    <a:pt x="288" y="257"/>
                    <a:pt x="291" y="266"/>
                    <a:pt x="300" y="269"/>
                  </a:cubicBezTo>
                  <a:cubicBezTo>
                    <a:pt x="309" y="272"/>
                    <a:pt x="317" y="267"/>
                    <a:pt x="323" y="263"/>
                  </a:cubicBezTo>
                  <a:cubicBezTo>
                    <a:pt x="325" y="261"/>
                    <a:pt x="328" y="260"/>
                    <a:pt x="329" y="259"/>
                  </a:cubicBezTo>
                  <a:cubicBezTo>
                    <a:pt x="331" y="260"/>
                    <a:pt x="333" y="261"/>
                    <a:pt x="335" y="263"/>
                  </a:cubicBezTo>
                  <a:cubicBezTo>
                    <a:pt x="339" y="266"/>
                    <a:pt x="346" y="270"/>
                    <a:pt x="353" y="270"/>
                  </a:cubicBezTo>
                  <a:cubicBezTo>
                    <a:pt x="354" y="270"/>
                    <a:pt x="356" y="270"/>
                    <a:pt x="358" y="270"/>
                  </a:cubicBezTo>
                  <a:cubicBezTo>
                    <a:pt x="367" y="267"/>
                    <a:pt x="370" y="257"/>
                    <a:pt x="373" y="251"/>
                  </a:cubicBezTo>
                  <a:cubicBezTo>
                    <a:pt x="374" y="249"/>
                    <a:pt x="375" y="246"/>
                    <a:pt x="375" y="245"/>
                  </a:cubicBezTo>
                  <a:cubicBezTo>
                    <a:pt x="377" y="244"/>
                    <a:pt x="380" y="244"/>
                    <a:pt x="382" y="244"/>
                  </a:cubicBezTo>
                  <a:cubicBezTo>
                    <a:pt x="389" y="244"/>
                    <a:pt x="399" y="244"/>
                    <a:pt x="405" y="237"/>
                  </a:cubicBezTo>
                  <a:cubicBezTo>
                    <a:pt x="410" y="229"/>
                    <a:pt x="408" y="220"/>
                    <a:pt x="406" y="213"/>
                  </a:cubicBezTo>
                  <a:cubicBezTo>
                    <a:pt x="405" y="211"/>
                    <a:pt x="404" y="208"/>
                    <a:pt x="404" y="206"/>
                  </a:cubicBezTo>
                  <a:cubicBezTo>
                    <a:pt x="405" y="205"/>
                    <a:pt x="408" y="203"/>
                    <a:pt x="409" y="202"/>
                  </a:cubicBezTo>
                  <a:cubicBezTo>
                    <a:pt x="415" y="198"/>
                    <a:pt x="423" y="192"/>
                    <a:pt x="423" y="182"/>
                  </a:cubicBezTo>
                  <a:close/>
                  <a:moveTo>
                    <a:pt x="198" y="307"/>
                  </a:moveTo>
                  <a:cubicBezTo>
                    <a:pt x="196" y="306"/>
                    <a:pt x="194" y="305"/>
                    <a:pt x="192" y="305"/>
                  </a:cubicBezTo>
                  <a:cubicBezTo>
                    <a:pt x="190" y="305"/>
                    <a:pt x="189" y="306"/>
                    <a:pt x="187" y="306"/>
                  </a:cubicBezTo>
                  <a:cubicBezTo>
                    <a:pt x="184" y="307"/>
                    <a:pt x="181" y="310"/>
                    <a:pt x="179" y="313"/>
                  </a:cubicBezTo>
                  <a:cubicBezTo>
                    <a:pt x="177" y="316"/>
                    <a:pt x="177" y="320"/>
                    <a:pt x="178" y="324"/>
                  </a:cubicBezTo>
                  <a:cubicBezTo>
                    <a:pt x="179" y="328"/>
                    <a:pt x="182" y="330"/>
                    <a:pt x="185" y="332"/>
                  </a:cubicBezTo>
                  <a:cubicBezTo>
                    <a:pt x="188" y="334"/>
                    <a:pt x="192" y="334"/>
                    <a:pt x="196" y="333"/>
                  </a:cubicBezTo>
                  <a:cubicBezTo>
                    <a:pt x="200" y="332"/>
                    <a:pt x="202" y="330"/>
                    <a:pt x="204" y="326"/>
                  </a:cubicBezTo>
                  <a:cubicBezTo>
                    <a:pt x="206" y="323"/>
                    <a:pt x="206" y="319"/>
                    <a:pt x="205" y="315"/>
                  </a:cubicBezTo>
                  <a:cubicBezTo>
                    <a:pt x="204" y="312"/>
                    <a:pt x="202" y="309"/>
                    <a:pt x="198" y="307"/>
                  </a:cubicBezTo>
                  <a:close/>
                  <a:moveTo>
                    <a:pt x="258" y="318"/>
                  </a:moveTo>
                  <a:cubicBezTo>
                    <a:pt x="259" y="319"/>
                    <a:pt x="261" y="320"/>
                    <a:pt x="262" y="321"/>
                  </a:cubicBezTo>
                  <a:cubicBezTo>
                    <a:pt x="260" y="322"/>
                    <a:pt x="259" y="323"/>
                    <a:pt x="258" y="324"/>
                  </a:cubicBezTo>
                  <a:cubicBezTo>
                    <a:pt x="253" y="327"/>
                    <a:pt x="247" y="331"/>
                    <a:pt x="245" y="338"/>
                  </a:cubicBezTo>
                  <a:cubicBezTo>
                    <a:pt x="243" y="344"/>
                    <a:pt x="245" y="351"/>
                    <a:pt x="247" y="357"/>
                  </a:cubicBezTo>
                  <a:cubicBezTo>
                    <a:pt x="247" y="358"/>
                    <a:pt x="247" y="360"/>
                    <a:pt x="248" y="361"/>
                  </a:cubicBezTo>
                  <a:cubicBezTo>
                    <a:pt x="246" y="362"/>
                    <a:pt x="244" y="362"/>
                    <a:pt x="243" y="362"/>
                  </a:cubicBezTo>
                  <a:cubicBezTo>
                    <a:pt x="237" y="362"/>
                    <a:pt x="230" y="362"/>
                    <a:pt x="224" y="366"/>
                  </a:cubicBezTo>
                  <a:cubicBezTo>
                    <a:pt x="219" y="370"/>
                    <a:pt x="216" y="376"/>
                    <a:pt x="214" y="382"/>
                  </a:cubicBezTo>
                  <a:cubicBezTo>
                    <a:pt x="214" y="383"/>
                    <a:pt x="213" y="384"/>
                    <a:pt x="212" y="386"/>
                  </a:cubicBezTo>
                  <a:cubicBezTo>
                    <a:pt x="211" y="385"/>
                    <a:pt x="209" y="383"/>
                    <a:pt x="208" y="382"/>
                  </a:cubicBezTo>
                  <a:cubicBezTo>
                    <a:pt x="203" y="379"/>
                    <a:pt x="198" y="373"/>
                    <a:pt x="191" y="373"/>
                  </a:cubicBezTo>
                  <a:cubicBezTo>
                    <a:pt x="191" y="373"/>
                    <a:pt x="191" y="373"/>
                    <a:pt x="191" y="373"/>
                  </a:cubicBezTo>
                  <a:cubicBezTo>
                    <a:pt x="184" y="373"/>
                    <a:pt x="178" y="378"/>
                    <a:pt x="173" y="382"/>
                  </a:cubicBezTo>
                  <a:cubicBezTo>
                    <a:pt x="172" y="383"/>
                    <a:pt x="170" y="385"/>
                    <a:pt x="169" y="386"/>
                  </a:cubicBezTo>
                  <a:cubicBezTo>
                    <a:pt x="169" y="385"/>
                    <a:pt x="168" y="383"/>
                    <a:pt x="168" y="382"/>
                  </a:cubicBezTo>
                  <a:cubicBezTo>
                    <a:pt x="166" y="376"/>
                    <a:pt x="163" y="369"/>
                    <a:pt x="158" y="365"/>
                  </a:cubicBezTo>
                  <a:cubicBezTo>
                    <a:pt x="152" y="361"/>
                    <a:pt x="145" y="361"/>
                    <a:pt x="139" y="360"/>
                  </a:cubicBezTo>
                  <a:cubicBezTo>
                    <a:pt x="138" y="360"/>
                    <a:pt x="136" y="360"/>
                    <a:pt x="135" y="360"/>
                  </a:cubicBezTo>
                  <a:cubicBezTo>
                    <a:pt x="135" y="359"/>
                    <a:pt x="135" y="357"/>
                    <a:pt x="136" y="356"/>
                  </a:cubicBezTo>
                  <a:cubicBezTo>
                    <a:pt x="138" y="350"/>
                    <a:pt x="140" y="343"/>
                    <a:pt x="138" y="336"/>
                  </a:cubicBezTo>
                  <a:cubicBezTo>
                    <a:pt x="136" y="330"/>
                    <a:pt x="130" y="325"/>
                    <a:pt x="125" y="321"/>
                  </a:cubicBezTo>
                  <a:cubicBezTo>
                    <a:pt x="124" y="321"/>
                    <a:pt x="123" y="320"/>
                    <a:pt x="122" y="319"/>
                  </a:cubicBezTo>
                  <a:cubicBezTo>
                    <a:pt x="123" y="318"/>
                    <a:pt x="124" y="317"/>
                    <a:pt x="125" y="316"/>
                  </a:cubicBezTo>
                  <a:cubicBezTo>
                    <a:pt x="130" y="312"/>
                    <a:pt x="136" y="308"/>
                    <a:pt x="138" y="302"/>
                  </a:cubicBezTo>
                  <a:cubicBezTo>
                    <a:pt x="140" y="295"/>
                    <a:pt x="138" y="288"/>
                    <a:pt x="137" y="282"/>
                  </a:cubicBezTo>
                  <a:cubicBezTo>
                    <a:pt x="136" y="281"/>
                    <a:pt x="136" y="279"/>
                    <a:pt x="136" y="278"/>
                  </a:cubicBezTo>
                  <a:cubicBezTo>
                    <a:pt x="137" y="278"/>
                    <a:pt x="139" y="278"/>
                    <a:pt x="140" y="278"/>
                  </a:cubicBezTo>
                  <a:cubicBezTo>
                    <a:pt x="146" y="278"/>
                    <a:pt x="153" y="278"/>
                    <a:pt x="159" y="274"/>
                  </a:cubicBezTo>
                  <a:cubicBezTo>
                    <a:pt x="165" y="270"/>
                    <a:pt x="167" y="263"/>
                    <a:pt x="169" y="258"/>
                  </a:cubicBezTo>
                  <a:cubicBezTo>
                    <a:pt x="170" y="256"/>
                    <a:pt x="170" y="255"/>
                    <a:pt x="171" y="253"/>
                  </a:cubicBezTo>
                  <a:cubicBezTo>
                    <a:pt x="172" y="254"/>
                    <a:pt x="174" y="256"/>
                    <a:pt x="175" y="257"/>
                  </a:cubicBezTo>
                  <a:cubicBezTo>
                    <a:pt x="180" y="261"/>
                    <a:pt x="186" y="266"/>
                    <a:pt x="192" y="266"/>
                  </a:cubicBezTo>
                  <a:cubicBezTo>
                    <a:pt x="193" y="266"/>
                    <a:pt x="193" y="266"/>
                    <a:pt x="193" y="266"/>
                  </a:cubicBezTo>
                  <a:cubicBezTo>
                    <a:pt x="200" y="266"/>
                    <a:pt x="205" y="261"/>
                    <a:pt x="210" y="257"/>
                  </a:cubicBezTo>
                  <a:cubicBezTo>
                    <a:pt x="211" y="257"/>
                    <a:pt x="213" y="254"/>
                    <a:pt x="214" y="253"/>
                  </a:cubicBezTo>
                  <a:cubicBezTo>
                    <a:pt x="215" y="255"/>
                    <a:pt x="215" y="257"/>
                    <a:pt x="216" y="258"/>
                  </a:cubicBezTo>
                  <a:cubicBezTo>
                    <a:pt x="218" y="264"/>
                    <a:pt x="220" y="270"/>
                    <a:pt x="226" y="274"/>
                  </a:cubicBezTo>
                  <a:cubicBezTo>
                    <a:pt x="231" y="278"/>
                    <a:pt x="238" y="279"/>
                    <a:pt x="244" y="279"/>
                  </a:cubicBezTo>
                  <a:cubicBezTo>
                    <a:pt x="245" y="279"/>
                    <a:pt x="247" y="279"/>
                    <a:pt x="249" y="279"/>
                  </a:cubicBezTo>
                  <a:cubicBezTo>
                    <a:pt x="248" y="281"/>
                    <a:pt x="248" y="282"/>
                    <a:pt x="248" y="283"/>
                  </a:cubicBezTo>
                  <a:cubicBezTo>
                    <a:pt x="246" y="289"/>
                    <a:pt x="244" y="296"/>
                    <a:pt x="246" y="303"/>
                  </a:cubicBezTo>
                  <a:cubicBezTo>
                    <a:pt x="248" y="310"/>
                    <a:pt x="253" y="314"/>
                    <a:pt x="258" y="318"/>
                  </a:cubicBezTo>
                  <a:close/>
                  <a:moveTo>
                    <a:pt x="226" y="309"/>
                  </a:moveTo>
                  <a:cubicBezTo>
                    <a:pt x="223" y="300"/>
                    <a:pt x="217" y="293"/>
                    <a:pt x="208" y="288"/>
                  </a:cubicBezTo>
                  <a:cubicBezTo>
                    <a:pt x="200" y="284"/>
                    <a:pt x="190" y="283"/>
                    <a:pt x="181" y="286"/>
                  </a:cubicBezTo>
                  <a:cubicBezTo>
                    <a:pt x="172" y="289"/>
                    <a:pt x="165" y="295"/>
                    <a:pt x="160" y="303"/>
                  </a:cubicBezTo>
                  <a:cubicBezTo>
                    <a:pt x="156" y="312"/>
                    <a:pt x="155" y="321"/>
                    <a:pt x="158" y="330"/>
                  </a:cubicBezTo>
                  <a:cubicBezTo>
                    <a:pt x="161" y="339"/>
                    <a:pt x="167" y="347"/>
                    <a:pt x="175" y="351"/>
                  </a:cubicBezTo>
                  <a:cubicBezTo>
                    <a:pt x="180" y="354"/>
                    <a:pt x="186" y="355"/>
                    <a:pt x="192" y="355"/>
                  </a:cubicBezTo>
                  <a:cubicBezTo>
                    <a:pt x="195" y="355"/>
                    <a:pt x="199" y="355"/>
                    <a:pt x="202" y="354"/>
                  </a:cubicBezTo>
                  <a:cubicBezTo>
                    <a:pt x="211" y="351"/>
                    <a:pt x="219" y="345"/>
                    <a:pt x="223" y="336"/>
                  </a:cubicBezTo>
                  <a:cubicBezTo>
                    <a:pt x="228" y="328"/>
                    <a:pt x="228" y="318"/>
                    <a:pt x="226" y="30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4595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>
            <a:extLst>
              <a:ext uri="{FF2B5EF4-FFF2-40B4-BE49-F238E27FC236}">
                <a16:creationId xmlns:a16="http://schemas.microsoft.com/office/drawing/2014/main" xmlns="" id="{E95AB62C-45E1-4C94-83FF-DE55E1650E12}"/>
              </a:ext>
            </a:extLst>
          </p:cNvPr>
          <p:cNvSpPr/>
          <p:nvPr/>
        </p:nvSpPr>
        <p:spPr>
          <a:xfrm rot="14737954">
            <a:off x="2478842" y="5263657"/>
            <a:ext cx="1029660" cy="1425727"/>
          </a:xfrm>
          <a:prstGeom prst="triangle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</a:srgbClr>
              </a:gs>
              <a:gs pos="12000">
                <a:srgbClr val="F0F5FA"/>
              </a:gs>
              <a:gs pos="29000">
                <a:srgbClr val="4F81BD">
                  <a:lumMod val="45000"/>
                  <a:lumOff val="55000"/>
                </a:srgbClr>
              </a:gs>
              <a:gs pos="49000">
                <a:srgbClr val="4F81BD">
                  <a:lumMod val="45000"/>
                  <a:lumOff val="55000"/>
                </a:srgbClr>
              </a:gs>
              <a:gs pos="66000">
                <a:srgbClr val="4F81BD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89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52800" y="2558446"/>
            <a:ext cx="4194269" cy="3556604"/>
            <a:chOff x="3502831" y="1619250"/>
            <a:chExt cx="4194269" cy="3556604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8F1EAF87-1728-48A9-BF7F-81BDFACB1218}"/>
                </a:ext>
              </a:extLst>
            </p:cNvPr>
            <p:cNvGrpSpPr/>
            <p:nvPr/>
          </p:nvGrpSpPr>
          <p:grpSpPr>
            <a:xfrm>
              <a:off x="3502831" y="1619250"/>
              <a:ext cx="4194269" cy="3556604"/>
              <a:chOff x="3997119" y="1615452"/>
              <a:chExt cx="4931054" cy="2598823"/>
            </a:xfrm>
          </p:grpSpPr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xmlns="" id="{E162209A-DDB7-44A6-A5F9-5311BFD234EC}"/>
                  </a:ext>
                </a:extLst>
              </p:cNvPr>
              <p:cNvCxnSpPr/>
              <p:nvPr/>
            </p:nvCxnSpPr>
            <p:spPr>
              <a:xfrm flipV="1">
                <a:off x="4546280" y="1766281"/>
                <a:ext cx="0" cy="2168165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xmlns="" id="{209D3A03-33D1-45BD-BBDA-99D6851415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6280" y="3934446"/>
                <a:ext cx="4381893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B2482597-DB38-48CD-BE15-0CD177F82FBB}"/>
                  </a:ext>
                </a:extLst>
              </p:cNvPr>
              <p:cNvCxnSpPr/>
              <p:nvPr/>
            </p:nvCxnSpPr>
            <p:spPr>
              <a:xfrm>
                <a:off x="4546280" y="2831509"/>
                <a:ext cx="4202784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5CAFAE68-DC1E-481E-ADDC-89825B8A7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7671" y="1867755"/>
                <a:ext cx="0" cy="2066691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01" name="TextBox 13">
                <a:extLst>
                  <a:ext uri="{FF2B5EF4-FFF2-40B4-BE49-F238E27FC236}">
                    <a16:creationId xmlns:a16="http://schemas.microsoft.com/office/drawing/2014/main" xmlns="" id="{7EA3B972-AEDB-422C-A4EC-9A3FE0593986}"/>
                  </a:ext>
                </a:extLst>
              </p:cNvPr>
              <p:cNvSpPr txBox="1"/>
              <p:nvPr/>
            </p:nvSpPr>
            <p:spPr>
              <a:xfrm>
                <a:off x="4895761" y="3719645"/>
                <a:ext cx="822060" cy="209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60120">
                  <a:defRPr/>
                </a:pPr>
                <a:r>
                  <a:rPr lang="en-US" sz="1260" dirty="0">
                    <a:solidFill>
                      <a:srgbClr val="4F81BD">
                        <a:lumMod val="75000"/>
                      </a:srgbClr>
                    </a:solidFill>
                    <a:latin typeface="+mj-lt"/>
                  </a:rPr>
                  <a:t>Stable</a:t>
                </a:r>
              </a:p>
            </p:txBody>
          </p:sp>
          <p:sp>
            <p:nvSpPr>
              <p:cNvPr id="102" name="TextBox 15">
                <a:extLst>
                  <a:ext uri="{FF2B5EF4-FFF2-40B4-BE49-F238E27FC236}">
                    <a16:creationId xmlns:a16="http://schemas.microsoft.com/office/drawing/2014/main" xmlns="" id="{60F2D852-202F-473F-9A8D-2E70D5E3E918}"/>
                  </a:ext>
                </a:extLst>
              </p:cNvPr>
              <p:cNvSpPr txBox="1"/>
              <p:nvPr/>
            </p:nvSpPr>
            <p:spPr>
              <a:xfrm rot="16200000">
                <a:off x="3883932" y="3362872"/>
                <a:ext cx="589408" cy="33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60120">
                  <a:defRPr/>
                </a:pPr>
                <a:r>
                  <a:rPr lang="en-US" sz="126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Healthy</a:t>
                </a:r>
              </a:p>
            </p:txBody>
          </p:sp>
          <p:sp>
            <p:nvSpPr>
              <p:cNvPr id="103" name="TextBox 16">
                <a:extLst>
                  <a:ext uri="{FF2B5EF4-FFF2-40B4-BE49-F238E27FC236}">
                    <a16:creationId xmlns:a16="http://schemas.microsoft.com/office/drawing/2014/main" xmlns="" id="{EEC95711-DDF4-43B5-BB8B-F5F86CD45787}"/>
                  </a:ext>
                </a:extLst>
              </p:cNvPr>
              <p:cNvSpPr txBox="1"/>
              <p:nvPr/>
            </p:nvSpPr>
            <p:spPr>
              <a:xfrm rot="16200000">
                <a:off x="3974919" y="2105048"/>
                <a:ext cx="380914" cy="33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60120">
                  <a:defRPr/>
                </a:pPr>
                <a:r>
                  <a:rPr lang="en-US" sz="1260" dirty="0">
                    <a:solidFill>
                      <a:schemeClr val="tx1">
                        <a:lumMod val="50000"/>
                      </a:schemeClr>
                    </a:solidFill>
                  </a:rPr>
                  <a:t>Sick</a:t>
                </a:r>
              </a:p>
            </p:txBody>
          </p:sp>
          <p:sp>
            <p:nvSpPr>
              <p:cNvPr id="104" name="TextBox 17">
                <a:extLst>
                  <a:ext uri="{FF2B5EF4-FFF2-40B4-BE49-F238E27FC236}">
                    <a16:creationId xmlns:a16="http://schemas.microsoft.com/office/drawing/2014/main" xmlns="" id="{FB7CA4E1-01A2-425A-8687-4EECB9DF7713}"/>
                  </a:ext>
                </a:extLst>
              </p:cNvPr>
              <p:cNvSpPr txBox="1"/>
              <p:nvPr/>
            </p:nvSpPr>
            <p:spPr>
              <a:xfrm>
                <a:off x="5216075" y="4005124"/>
                <a:ext cx="948328" cy="209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60120">
                  <a:defRPr/>
                </a:pPr>
                <a:r>
                  <a:rPr lang="en-US" sz="126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Healthy</a:t>
                </a:r>
              </a:p>
            </p:txBody>
          </p:sp>
          <p:sp>
            <p:nvSpPr>
              <p:cNvPr id="105" name="TextBox 18">
                <a:extLst>
                  <a:ext uri="{FF2B5EF4-FFF2-40B4-BE49-F238E27FC236}">
                    <a16:creationId xmlns:a16="http://schemas.microsoft.com/office/drawing/2014/main" xmlns="" id="{37ACBFE6-2467-4036-905F-84B136F70872}"/>
                  </a:ext>
                </a:extLst>
              </p:cNvPr>
              <p:cNvSpPr txBox="1"/>
              <p:nvPr/>
            </p:nvSpPr>
            <p:spPr>
              <a:xfrm>
                <a:off x="7342123" y="4005124"/>
                <a:ext cx="612870" cy="209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60120">
                  <a:defRPr/>
                </a:pPr>
                <a:r>
                  <a:rPr lang="en-US" sz="126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Sick</a:t>
                </a:r>
              </a:p>
            </p:txBody>
          </p:sp>
          <p:sp>
            <p:nvSpPr>
              <p:cNvPr id="106" name="TextBox 19">
                <a:extLst>
                  <a:ext uri="{FF2B5EF4-FFF2-40B4-BE49-F238E27FC236}">
                    <a16:creationId xmlns:a16="http://schemas.microsoft.com/office/drawing/2014/main" xmlns="" id="{26A7A3A7-593A-49C1-BED7-AA91A7FF34EC}"/>
                  </a:ext>
                </a:extLst>
              </p:cNvPr>
              <p:cNvSpPr txBox="1"/>
              <p:nvPr/>
            </p:nvSpPr>
            <p:spPr>
              <a:xfrm>
                <a:off x="7374272" y="3740273"/>
                <a:ext cx="1089523" cy="209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60120">
                  <a:defRPr/>
                </a:pPr>
                <a:r>
                  <a:rPr lang="en-US" sz="1260" dirty="0">
                    <a:solidFill>
                      <a:srgbClr val="4F81BD">
                        <a:lumMod val="75000"/>
                      </a:srgbClr>
                    </a:solidFill>
                    <a:latin typeface="+mj-lt"/>
                  </a:rPr>
                  <a:t>Recovery</a:t>
                </a:r>
              </a:p>
            </p:txBody>
          </p:sp>
          <p:sp>
            <p:nvSpPr>
              <p:cNvPr id="107" name="TextBox 20">
                <a:extLst>
                  <a:ext uri="{FF2B5EF4-FFF2-40B4-BE49-F238E27FC236}">
                    <a16:creationId xmlns:a16="http://schemas.microsoft.com/office/drawing/2014/main" xmlns="" id="{79C71EC9-5D5F-40A7-ADF6-E6E860DAF806}"/>
                  </a:ext>
                </a:extLst>
              </p:cNvPr>
              <p:cNvSpPr txBox="1"/>
              <p:nvPr/>
            </p:nvSpPr>
            <p:spPr>
              <a:xfrm>
                <a:off x="7507991" y="1867755"/>
                <a:ext cx="213587" cy="21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0120">
                  <a:defRPr/>
                </a:pPr>
                <a:endParaRPr lang="en-US" sz="1260" b="1" dirty="0">
                  <a:solidFill>
                    <a:srgbClr val="4F81BD">
                      <a:lumMod val="75000"/>
                    </a:srgbClr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TextBox 25">
                <a:extLst>
                  <a:ext uri="{FF2B5EF4-FFF2-40B4-BE49-F238E27FC236}">
                    <a16:creationId xmlns:a16="http://schemas.microsoft.com/office/drawing/2014/main" xmlns="" id="{5562EE11-2911-4961-BB63-336ADC295C76}"/>
                  </a:ext>
                </a:extLst>
              </p:cNvPr>
              <p:cNvSpPr txBox="1"/>
              <p:nvPr/>
            </p:nvSpPr>
            <p:spPr>
              <a:xfrm>
                <a:off x="4476788" y="1615452"/>
                <a:ext cx="2003716" cy="358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60120">
                  <a:defRPr/>
                </a:pPr>
                <a:r>
                  <a:rPr lang="en-US" sz="1260" dirty="0">
                    <a:solidFill>
                      <a:srgbClr val="4F81BD">
                        <a:lumMod val="75000"/>
                      </a:srgbClr>
                    </a:solidFill>
                  </a:rPr>
                  <a:t>Health</a:t>
                </a:r>
              </a:p>
              <a:p>
                <a:pPr algn="ctr" defTabSz="960120">
                  <a:defRPr/>
                </a:pPr>
                <a:r>
                  <a:rPr lang="en-US" sz="1260" dirty="0">
                    <a:solidFill>
                      <a:srgbClr val="4F81BD">
                        <a:lumMod val="75000"/>
                      </a:srgbClr>
                    </a:solidFill>
                  </a:rPr>
                  <a:t>Deteriorated </a:t>
                </a:r>
              </a:p>
            </p:txBody>
          </p:sp>
        </p:grpSp>
        <p:sp>
          <p:nvSpPr>
            <p:cNvPr id="111" name="TextBox 25">
              <a:extLst>
                <a:ext uri="{FF2B5EF4-FFF2-40B4-BE49-F238E27FC236}">
                  <a16:creationId xmlns:a16="http://schemas.microsoft.com/office/drawing/2014/main" xmlns="" id="{6BC06DAC-73EF-40DD-AB5D-6F3A8063BE9F}"/>
                </a:ext>
              </a:extLst>
            </p:cNvPr>
            <p:cNvSpPr txBox="1"/>
            <p:nvPr/>
          </p:nvSpPr>
          <p:spPr>
            <a:xfrm>
              <a:off x="5810801" y="1695450"/>
              <a:ext cx="1732999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60" dirty="0">
                  <a:solidFill>
                    <a:srgbClr val="4F81BD">
                      <a:lumMod val="75000"/>
                    </a:srgbClr>
                  </a:solidFill>
                  <a:latin typeface="+mj-lt"/>
                </a:rPr>
                <a:t>Chronic Patients</a:t>
              </a:r>
            </a:p>
          </p:txBody>
        </p: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42B9DCFD-DDDF-475B-A999-135CFF675858}"/>
              </a:ext>
            </a:extLst>
          </p:cNvPr>
          <p:cNvSpPr/>
          <p:nvPr/>
        </p:nvSpPr>
        <p:spPr>
          <a:xfrm>
            <a:off x="4003932" y="3016745"/>
            <a:ext cx="3214891" cy="2579832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26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998D5F06-915B-4248-A8DC-E148C34F4D04}"/>
              </a:ext>
            </a:extLst>
          </p:cNvPr>
          <p:cNvSpPr/>
          <p:nvPr/>
        </p:nvSpPr>
        <p:spPr>
          <a:xfrm>
            <a:off x="4906935" y="3126973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7DA45B92-4D00-4FA4-B32A-1711B53E021D}"/>
              </a:ext>
            </a:extLst>
          </p:cNvPr>
          <p:cNvSpPr/>
          <p:nvPr/>
        </p:nvSpPr>
        <p:spPr>
          <a:xfrm>
            <a:off x="5278886" y="3128664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C7E21ED6-2BBF-4562-A6B1-7C586808EA2C}"/>
              </a:ext>
            </a:extLst>
          </p:cNvPr>
          <p:cNvSpPr/>
          <p:nvPr/>
        </p:nvSpPr>
        <p:spPr>
          <a:xfrm>
            <a:off x="5261593" y="3407056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616BA147-3D8E-424B-BF4C-71B9BACA25A5}"/>
              </a:ext>
            </a:extLst>
          </p:cNvPr>
          <p:cNvSpPr/>
          <p:nvPr/>
        </p:nvSpPr>
        <p:spPr>
          <a:xfrm>
            <a:off x="4904410" y="3407055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44DD4D2E-0388-4AF4-9894-1A74B69CF0FE}"/>
              </a:ext>
            </a:extLst>
          </p:cNvPr>
          <p:cNvSpPr/>
          <p:nvPr/>
        </p:nvSpPr>
        <p:spPr>
          <a:xfrm>
            <a:off x="4895513" y="3736556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F642FB6D-0EB7-4C25-A7EF-3C8E22BA09BF}"/>
              </a:ext>
            </a:extLst>
          </p:cNvPr>
          <p:cNvSpPr/>
          <p:nvPr/>
        </p:nvSpPr>
        <p:spPr>
          <a:xfrm>
            <a:off x="5267464" y="3738247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C2A908CC-C5CD-4280-ABEC-A5D6FD723108}"/>
              </a:ext>
            </a:extLst>
          </p:cNvPr>
          <p:cNvSpPr/>
          <p:nvPr/>
        </p:nvSpPr>
        <p:spPr>
          <a:xfrm>
            <a:off x="5250171" y="4016638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7AAD8574-F92D-4CF7-8FE3-C01F72E949F8}"/>
              </a:ext>
            </a:extLst>
          </p:cNvPr>
          <p:cNvSpPr/>
          <p:nvPr/>
        </p:nvSpPr>
        <p:spPr>
          <a:xfrm>
            <a:off x="4892988" y="4016637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5D7F1DCB-FC62-47C0-864A-F7A58983BE71}"/>
              </a:ext>
            </a:extLst>
          </p:cNvPr>
          <p:cNvSpPr/>
          <p:nvPr/>
        </p:nvSpPr>
        <p:spPr>
          <a:xfrm>
            <a:off x="4906935" y="4290508"/>
            <a:ext cx="262855" cy="235636"/>
          </a:xfrm>
          <a:prstGeom prst="ellipse">
            <a:avLst/>
          </a:prstGeom>
          <a:solidFill>
            <a:srgbClr val="FFB2B2"/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32B666BD-9D11-4E83-804C-E7B18962C74D}"/>
              </a:ext>
            </a:extLst>
          </p:cNvPr>
          <p:cNvSpPr/>
          <p:nvPr/>
        </p:nvSpPr>
        <p:spPr>
          <a:xfrm>
            <a:off x="5278886" y="4292198"/>
            <a:ext cx="262855" cy="235636"/>
          </a:xfrm>
          <a:prstGeom prst="ellipse">
            <a:avLst/>
          </a:prstGeom>
          <a:solidFill>
            <a:srgbClr val="FFB2B2"/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6685F1A1-F5B9-4755-9C7D-49FF02355269}"/>
              </a:ext>
            </a:extLst>
          </p:cNvPr>
          <p:cNvSpPr/>
          <p:nvPr/>
        </p:nvSpPr>
        <p:spPr>
          <a:xfrm>
            <a:off x="5261593" y="4570590"/>
            <a:ext cx="262855" cy="235636"/>
          </a:xfrm>
          <a:prstGeom prst="ellipse">
            <a:avLst/>
          </a:prstGeom>
          <a:solidFill>
            <a:srgbClr val="FFB2B2"/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1C9C85B7-2CB7-4986-8FCE-4361C7F84F90}"/>
              </a:ext>
            </a:extLst>
          </p:cNvPr>
          <p:cNvSpPr/>
          <p:nvPr/>
        </p:nvSpPr>
        <p:spPr>
          <a:xfrm>
            <a:off x="4904410" y="4570589"/>
            <a:ext cx="262855" cy="235636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7240E7C2-A1C9-4538-84FD-BC15473E1B12}"/>
              </a:ext>
            </a:extLst>
          </p:cNvPr>
          <p:cNvSpPr/>
          <p:nvPr/>
        </p:nvSpPr>
        <p:spPr>
          <a:xfrm>
            <a:off x="4895513" y="4900091"/>
            <a:ext cx="262855" cy="235636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3CCF366D-2B4B-46E3-A905-5F5C3179CD60}"/>
              </a:ext>
            </a:extLst>
          </p:cNvPr>
          <p:cNvSpPr/>
          <p:nvPr/>
        </p:nvSpPr>
        <p:spPr>
          <a:xfrm>
            <a:off x="5267464" y="4901781"/>
            <a:ext cx="262855" cy="235636"/>
          </a:xfrm>
          <a:prstGeom prst="ellipse">
            <a:avLst/>
          </a:prstGeom>
          <a:solidFill>
            <a:srgbClr val="FFB2B2"/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295B561A-1F31-4FB9-A9BB-41E596F41E8E}"/>
              </a:ext>
            </a:extLst>
          </p:cNvPr>
          <p:cNvSpPr/>
          <p:nvPr/>
        </p:nvSpPr>
        <p:spPr>
          <a:xfrm>
            <a:off x="5250171" y="5180173"/>
            <a:ext cx="262855" cy="235636"/>
          </a:xfrm>
          <a:prstGeom prst="ellipse">
            <a:avLst/>
          </a:prstGeom>
          <a:solidFill>
            <a:srgbClr val="FFB2B2"/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AF0A3FAD-6EEE-4ECA-9DB8-80054BB8476E}"/>
              </a:ext>
            </a:extLst>
          </p:cNvPr>
          <p:cNvSpPr/>
          <p:nvPr/>
        </p:nvSpPr>
        <p:spPr>
          <a:xfrm>
            <a:off x="4892988" y="5180172"/>
            <a:ext cx="262855" cy="235636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7F769EC2-B9EE-4886-8F58-D4C4B0298B10}"/>
              </a:ext>
            </a:extLst>
          </p:cNvPr>
          <p:cNvSpPr/>
          <p:nvPr/>
        </p:nvSpPr>
        <p:spPr>
          <a:xfrm>
            <a:off x="5673781" y="3125283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D446C99A-D536-4B85-90BD-8BEBDB8F24A8}"/>
              </a:ext>
            </a:extLst>
          </p:cNvPr>
          <p:cNvSpPr/>
          <p:nvPr/>
        </p:nvSpPr>
        <p:spPr>
          <a:xfrm>
            <a:off x="6045733" y="3126973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CBA87225-471C-4F7F-9A0B-81EB26066BBC}"/>
              </a:ext>
            </a:extLst>
          </p:cNvPr>
          <p:cNvSpPr/>
          <p:nvPr/>
        </p:nvSpPr>
        <p:spPr>
          <a:xfrm>
            <a:off x="6028439" y="3405365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D2A2290C-680C-4498-A4E3-54FE5BECCD4D}"/>
              </a:ext>
            </a:extLst>
          </p:cNvPr>
          <p:cNvSpPr/>
          <p:nvPr/>
        </p:nvSpPr>
        <p:spPr>
          <a:xfrm>
            <a:off x="5671255" y="3405364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51F3C6D5-9A67-4923-8307-0CBFB87F1547}"/>
              </a:ext>
            </a:extLst>
          </p:cNvPr>
          <p:cNvSpPr/>
          <p:nvPr/>
        </p:nvSpPr>
        <p:spPr>
          <a:xfrm>
            <a:off x="5662359" y="3734866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46987E92-E6FA-400C-8D02-CB834202198A}"/>
              </a:ext>
            </a:extLst>
          </p:cNvPr>
          <p:cNvSpPr/>
          <p:nvPr/>
        </p:nvSpPr>
        <p:spPr>
          <a:xfrm>
            <a:off x="6034311" y="3736556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CA8776CE-58A4-4A3E-A1AC-3B85C0D43BAC}"/>
              </a:ext>
            </a:extLst>
          </p:cNvPr>
          <p:cNvSpPr/>
          <p:nvPr/>
        </p:nvSpPr>
        <p:spPr>
          <a:xfrm>
            <a:off x="6017017" y="4014948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8CA7799F-B694-4EC6-8C92-EA12CB41A5DC}"/>
              </a:ext>
            </a:extLst>
          </p:cNvPr>
          <p:cNvSpPr/>
          <p:nvPr/>
        </p:nvSpPr>
        <p:spPr>
          <a:xfrm>
            <a:off x="5659834" y="4014947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75D43D66-0B8C-4249-B704-E43BD7120C3C}"/>
              </a:ext>
            </a:extLst>
          </p:cNvPr>
          <p:cNvSpPr/>
          <p:nvPr/>
        </p:nvSpPr>
        <p:spPr>
          <a:xfrm>
            <a:off x="5673781" y="4288817"/>
            <a:ext cx="262855" cy="235636"/>
          </a:xfrm>
          <a:prstGeom prst="ellipse">
            <a:avLst/>
          </a:prstGeom>
          <a:solidFill>
            <a:srgbClr val="FFD966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86E680D2-02ED-4A80-BFCA-7781C9AFE564}"/>
              </a:ext>
            </a:extLst>
          </p:cNvPr>
          <p:cNvSpPr/>
          <p:nvPr/>
        </p:nvSpPr>
        <p:spPr>
          <a:xfrm>
            <a:off x="6045733" y="4290508"/>
            <a:ext cx="262855" cy="235636"/>
          </a:xfrm>
          <a:prstGeom prst="ellipse">
            <a:avLst/>
          </a:prstGeom>
          <a:solidFill>
            <a:srgbClr val="FFD966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FE360BAD-05F2-42F8-813B-481D73BD0937}"/>
              </a:ext>
            </a:extLst>
          </p:cNvPr>
          <p:cNvSpPr/>
          <p:nvPr/>
        </p:nvSpPr>
        <p:spPr>
          <a:xfrm>
            <a:off x="6028439" y="4568900"/>
            <a:ext cx="262855" cy="235636"/>
          </a:xfrm>
          <a:prstGeom prst="ellipse">
            <a:avLst/>
          </a:prstGeom>
          <a:solidFill>
            <a:srgbClr val="FFD966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B2ADD2D6-4701-41F0-8131-0D375319687E}"/>
              </a:ext>
            </a:extLst>
          </p:cNvPr>
          <p:cNvSpPr/>
          <p:nvPr/>
        </p:nvSpPr>
        <p:spPr>
          <a:xfrm>
            <a:off x="5671255" y="4568898"/>
            <a:ext cx="262855" cy="235636"/>
          </a:xfrm>
          <a:prstGeom prst="ellipse">
            <a:avLst/>
          </a:prstGeom>
          <a:solidFill>
            <a:srgbClr val="FFD966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E511769C-1954-4BB2-8B2E-9A365EB9AFFB}"/>
              </a:ext>
            </a:extLst>
          </p:cNvPr>
          <p:cNvSpPr/>
          <p:nvPr/>
        </p:nvSpPr>
        <p:spPr>
          <a:xfrm>
            <a:off x="5662359" y="4898400"/>
            <a:ext cx="262855" cy="235636"/>
          </a:xfrm>
          <a:prstGeom prst="ellipse">
            <a:avLst/>
          </a:prstGeom>
          <a:solidFill>
            <a:srgbClr val="FFD966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60DD3CDF-A64C-433E-AE98-B78A983F1C93}"/>
              </a:ext>
            </a:extLst>
          </p:cNvPr>
          <p:cNvSpPr/>
          <p:nvPr/>
        </p:nvSpPr>
        <p:spPr>
          <a:xfrm>
            <a:off x="6034311" y="4900091"/>
            <a:ext cx="262855" cy="235636"/>
          </a:xfrm>
          <a:prstGeom prst="ellipse">
            <a:avLst/>
          </a:prstGeom>
          <a:solidFill>
            <a:srgbClr val="FFD966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B2A60E9F-62F9-4FBA-B8A4-AB1393F99171}"/>
              </a:ext>
            </a:extLst>
          </p:cNvPr>
          <p:cNvSpPr/>
          <p:nvPr/>
        </p:nvSpPr>
        <p:spPr>
          <a:xfrm>
            <a:off x="6017017" y="5178482"/>
            <a:ext cx="262855" cy="235636"/>
          </a:xfrm>
          <a:prstGeom prst="ellipse">
            <a:avLst/>
          </a:prstGeom>
          <a:solidFill>
            <a:srgbClr val="FFD966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1DE9801B-7C34-43CA-87BC-E589BB0D98B6}"/>
              </a:ext>
            </a:extLst>
          </p:cNvPr>
          <p:cNvSpPr/>
          <p:nvPr/>
        </p:nvSpPr>
        <p:spPr>
          <a:xfrm>
            <a:off x="5659834" y="5178481"/>
            <a:ext cx="262855" cy="235636"/>
          </a:xfrm>
          <a:prstGeom prst="ellipse">
            <a:avLst/>
          </a:prstGeom>
          <a:solidFill>
            <a:srgbClr val="FFD966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DAD2722F-6D43-4DED-A34E-1189E9135333}"/>
              </a:ext>
            </a:extLst>
          </p:cNvPr>
          <p:cNvSpPr/>
          <p:nvPr/>
        </p:nvSpPr>
        <p:spPr>
          <a:xfrm>
            <a:off x="4166970" y="4055154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50F51D4E-1914-45A6-BDCE-A9B20B3A860A}"/>
              </a:ext>
            </a:extLst>
          </p:cNvPr>
          <p:cNvSpPr/>
          <p:nvPr/>
        </p:nvSpPr>
        <p:spPr>
          <a:xfrm>
            <a:off x="4538921" y="4056845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8875671F-AA31-470D-A2C7-A7AD3D5C6E76}"/>
              </a:ext>
            </a:extLst>
          </p:cNvPr>
          <p:cNvSpPr/>
          <p:nvPr/>
        </p:nvSpPr>
        <p:spPr>
          <a:xfrm>
            <a:off x="4521627" y="4335237"/>
            <a:ext cx="262855" cy="235636"/>
          </a:xfrm>
          <a:prstGeom prst="ellipse">
            <a:avLst/>
          </a:prstGeom>
          <a:solidFill>
            <a:srgbClr val="FFB2B2"/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xmlns="" id="{7AAAA7F5-B1CF-4B0C-9D26-C59ED4CAEAFB}"/>
              </a:ext>
            </a:extLst>
          </p:cNvPr>
          <p:cNvSpPr/>
          <p:nvPr/>
        </p:nvSpPr>
        <p:spPr>
          <a:xfrm>
            <a:off x="4164445" y="4335236"/>
            <a:ext cx="262855" cy="235636"/>
          </a:xfrm>
          <a:prstGeom prst="ellipse">
            <a:avLst/>
          </a:prstGeom>
          <a:solidFill>
            <a:srgbClr val="FFB2B2"/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4ABD4CD6-C80D-4C77-B9FC-6936E1C53C48}"/>
              </a:ext>
            </a:extLst>
          </p:cNvPr>
          <p:cNvSpPr/>
          <p:nvPr/>
        </p:nvSpPr>
        <p:spPr>
          <a:xfrm>
            <a:off x="4155548" y="4664737"/>
            <a:ext cx="262855" cy="235636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xmlns="" id="{C0481FC9-BFD5-48E5-BCF3-692CF26D711A}"/>
              </a:ext>
            </a:extLst>
          </p:cNvPr>
          <p:cNvSpPr/>
          <p:nvPr/>
        </p:nvSpPr>
        <p:spPr>
          <a:xfrm>
            <a:off x="4527499" y="4666428"/>
            <a:ext cx="262855" cy="235636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FEAC1AB1-1AFC-4E7E-9DD5-E33A136B7E6C}"/>
              </a:ext>
            </a:extLst>
          </p:cNvPr>
          <p:cNvSpPr/>
          <p:nvPr/>
        </p:nvSpPr>
        <p:spPr>
          <a:xfrm>
            <a:off x="4511014" y="4939410"/>
            <a:ext cx="262855" cy="235636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xmlns="" id="{140B91F0-1A54-4626-83F8-E5A63388323F}"/>
              </a:ext>
            </a:extLst>
          </p:cNvPr>
          <p:cNvSpPr/>
          <p:nvPr/>
        </p:nvSpPr>
        <p:spPr>
          <a:xfrm>
            <a:off x="4538580" y="3492504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xmlns="" id="{0E8EA848-F780-4CAE-9D7D-D2954F0A78F6}"/>
              </a:ext>
            </a:extLst>
          </p:cNvPr>
          <p:cNvSpPr/>
          <p:nvPr/>
        </p:nvSpPr>
        <p:spPr>
          <a:xfrm>
            <a:off x="4521286" y="3770895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xmlns="" id="{3B9A21E0-A285-4A8A-B371-43CDF0D514E0}"/>
              </a:ext>
            </a:extLst>
          </p:cNvPr>
          <p:cNvSpPr/>
          <p:nvPr/>
        </p:nvSpPr>
        <p:spPr>
          <a:xfrm>
            <a:off x="4164103" y="3770894"/>
            <a:ext cx="262855" cy="235636"/>
          </a:xfrm>
          <a:prstGeom prst="ellipse">
            <a:avLst/>
          </a:prstGeom>
          <a:solidFill>
            <a:sysClr val="window" lastClr="FFFFFF">
              <a:alpha val="30000"/>
            </a:sys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474D887C-F3AD-4559-813C-1479312C6074}"/>
              </a:ext>
            </a:extLst>
          </p:cNvPr>
          <p:cNvGrpSpPr/>
          <p:nvPr/>
        </p:nvGrpSpPr>
        <p:grpSpPr>
          <a:xfrm flipH="1">
            <a:off x="6393505" y="3517695"/>
            <a:ext cx="611389" cy="1682542"/>
            <a:chOff x="10780013" y="3097129"/>
            <a:chExt cx="675543" cy="1602421"/>
          </a:xfrm>
          <a:solidFill>
            <a:sysClr val="window" lastClr="FFFFFF">
              <a:alpha val="30000"/>
            </a:sysClr>
          </a:solidFill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EE78B3CE-FD25-4C9B-9E9C-1FAAB25328D3}"/>
                </a:ext>
              </a:extLst>
            </p:cNvPr>
            <p:cNvSpPr/>
            <p:nvPr/>
          </p:nvSpPr>
          <p:spPr>
            <a:xfrm>
              <a:off x="10791953" y="3632987"/>
              <a:ext cx="274779" cy="224415"/>
            </a:xfrm>
            <a:prstGeom prst="ellipse">
              <a:avLst/>
            </a:prstGeom>
            <a:grpFill/>
            <a:ln w="12700" cap="flat" cmpd="sng" algn="ctr">
              <a:solidFill>
                <a:srgbClr val="4F81BD">
                  <a:shade val="50000"/>
                  <a:alpha val="27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0120">
                <a:defRPr/>
              </a:pPr>
              <a:endParaRPr lang="en-US" sz="1103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CB2FB621-C7F5-4B11-AD34-B0AD0A5F2A71}"/>
                </a:ext>
              </a:extLst>
            </p:cNvPr>
            <p:cNvSpPr/>
            <p:nvPr/>
          </p:nvSpPr>
          <p:spPr>
            <a:xfrm>
              <a:off x="11180777" y="3634597"/>
              <a:ext cx="274779" cy="224415"/>
            </a:xfrm>
            <a:prstGeom prst="ellipse">
              <a:avLst/>
            </a:prstGeom>
            <a:grpFill/>
            <a:ln w="12700" cap="flat" cmpd="sng" algn="ctr">
              <a:solidFill>
                <a:srgbClr val="4F81BD">
                  <a:shade val="50000"/>
                  <a:alpha val="27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0120">
                <a:defRPr/>
              </a:pPr>
              <a:endParaRPr lang="en-US" sz="1103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35422014-7620-4B13-A6B0-8FC90668672C}"/>
                </a:ext>
              </a:extLst>
            </p:cNvPr>
            <p:cNvSpPr/>
            <p:nvPr/>
          </p:nvSpPr>
          <p:spPr>
            <a:xfrm>
              <a:off x="11162699" y="3899732"/>
              <a:ext cx="274779" cy="224415"/>
            </a:xfrm>
            <a:prstGeom prst="ellipse">
              <a:avLst/>
            </a:prstGeom>
            <a:solidFill>
              <a:srgbClr val="FFF4D1"/>
            </a:solidFill>
            <a:ln w="12700" cap="flat" cmpd="sng" algn="ctr">
              <a:solidFill>
                <a:srgbClr val="4F81BD">
                  <a:shade val="50000"/>
                  <a:alpha val="27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0120">
                <a:defRPr/>
              </a:pPr>
              <a:endParaRPr lang="en-US" sz="1103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9C25C4DE-8F8C-43B2-A244-A9052D235BA1}"/>
                </a:ext>
              </a:extLst>
            </p:cNvPr>
            <p:cNvSpPr/>
            <p:nvPr/>
          </p:nvSpPr>
          <p:spPr>
            <a:xfrm>
              <a:off x="10789313" y="3899731"/>
              <a:ext cx="274779" cy="224415"/>
            </a:xfrm>
            <a:prstGeom prst="ellipse">
              <a:avLst/>
            </a:prstGeom>
            <a:solidFill>
              <a:srgbClr val="FFF4D1"/>
            </a:solidFill>
            <a:ln w="12700" cap="flat" cmpd="sng" algn="ctr">
              <a:solidFill>
                <a:srgbClr val="4F81BD">
                  <a:shade val="50000"/>
                  <a:alpha val="27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0120">
                <a:defRPr/>
              </a:pPr>
              <a:endParaRPr lang="en-US" sz="1103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253BC3C7-D39A-43EE-B64C-DC15D78C7F5A}"/>
                </a:ext>
              </a:extLst>
            </p:cNvPr>
            <p:cNvSpPr/>
            <p:nvPr/>
          </p:nvSpPr>
          <p:spPr>
            <a:xfrm>
              <a:off x="10780013" y="4213542"/>
              <a:ext cx="274779" cy="224415"/>
            </a:xfrm>
            <a:prstGeom prst="ellipse">
              <a:avLst/>
            </a:prstGeom>
            <a:solidFill>
              <a:srgbClr val="FFF4D1"/>
            </a:solidFill>
            <a:ln w="12700" cap="flat" cmpd="sng" algn="ctr">
              <a:solidFill>
                <a:srgbClr val="4F81BD">
                  <a:shade val="50000"/>
                  <a:alpha val="27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0120">
                <a:defRPr/>
              </a:pPr>
              <a:endParaRPr lang="en-US" sz="1103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E95D2DDF-3109-4AF0-8C9C-660B5FA8B535}"/>
                </a:ext>
              </a:extLst>
            </p:cNvPr>
            <p:cNvSpPr/>
            <p:nvPr/>
          </p:nvSpPr>
          <p:spPr>
            <a:xfrm>
              <a:off x="11168837" y="4215152"/>
              <a:ext cx="274779" cy="224415"/>
            </a:xfrm>
            <a:prstGeom prst="ellipse">
              <a:avLst/>
            </a:prstGeom>
            <a:solidFill>
              <a:srgbClr val="FFF4D1"/>
            </a:solidFill>
            <a:ln w="12700" cap="flat" cmpd="sng" algn="ctr">
              <a:solidFill>
                <a:srgbClr val="4F81BD">
                  <a:shade val="50000"/>
                  <a:alpha val="27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0120">
                <a:defRPr/>
              </a:pPr>
              <a:endParaRPr lang="en-US" sz="1103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5380DA46-CD53-4F4B-9D77-93445E119C4F}"/>
                </a:ext>
              </a:extLst>
            </p:cNvPr>
            <p:cNvSpPr/>
            <p:nvPr/>
          </p:nvSpPr>
          <p:spPr>
            <a:xfrm>
              <a:off x="11151604" y="4475135"/>
              <a:ext cx="274779" cy="224415"/>
            </a:xfrm>
            <a:prstGeom prst="ellipse">
              <a:avLst/>
            </a:prstGeom>
            <a:solidFill>
              <a:srgbClr val="FFF4D1"/>
            </a:solidFill>
            <a:ln w="12700" cap="flat" cmpd="sng" algn="ctr">
              <a:solidFill>
                <a:srgbClr val="4F81BD">
                  <a:shade val="50000"/>
                  <a:alpha val="27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0120">
                <a:defRPr/>
              </a:pPr>
              <a:endParaRPr lang="en-US" sz="1103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xmlns="" id="{394EA30D-C361-4C73-ACC8-4E5DAD9B43E6}"/>
                </a:ext>
              </a:extLst>
            </p:cNvPr>
            <p:cNvSpPr/>
            <p:nvPr/>
          </p:nvSpPr>
          <p:spPr>
            <a:xfrm>
              <a:off x="11180420" y="3097129"/>
              <a:ext cx="274779" cy="224415"/>
            </a:xfrm>
            <a:prstGeom prst="ellipse">
              <a:avLst/>
            </a:prstGeom>
            <a:grpFill/>
            <a:ln w="12700" cap="flat" cmpd="sng" algn="ctr">
              <a:solidFill>
                <a:srgbClr val="4F81BD">
                  <a:shade val="50000"/>
                  <a:alpha val="27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0120">
                <a:defRPr/>
              </a:pPr>
              <a:endParaRPr lang="en-US" sz="1103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xmlns="" id="{C4DF1DDF-23CD-4A8F-BAC1-682965A493B8}"/>
                </a:ext>
              </a:extLst>
            </p:cNvPr>
            <p:cNvSpPr/>
            <p:nvPr/>
          </p:nvSpPr>
          <p:spPr>
            <a:xfrm>
              <a:off x="11162342" y="3362264"/>
              <a:ext cx="274779" cy="224415"/>
            </a:xfrm>
            <a:prstGeom prst="ellipse">
              <a:avLst/>
            </a:prstGeom>
            <a:grpFill/>
            <a:ln w="12700" cap="flat" cmpd="sng" algn="ctr">
              <a:solidFill>
                <a:srgbClr val="4F81BD">
                  <a:shade val="50000"/>
                  <a:alpha val="27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0120">
                <a:defRPr/>
              </a:pPr>
              <a:endParaRPr lang="en-US" sz="1103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7B4BC2C8-D26C-44F0-AD38-D30FB5EF8AEF}"/>
                </a:ext>
              </a:extLst>
            </p:cNvPr>
            <p:cNvSpPr/>
            <p:nvPr/>
          </p:nvSpPr>
          <p:spPr>
            <a:xfrm>
              <a:off x="10788956" y="3362263"/>
              <a:ext cx="274779" cy="224415"/>
            </a:xfrm>
            <a:prstGeom prst="ellipse">
              <a:avLst/>
            </a:prstGeom>
            <a:grpFill/>
            <a:ln w="12700" cap="flat" cmpd="sng" algn="ctr">
              <a:solidFill>
                <a:srgbClr val="4F81BD">
                  <a:shade val="50000"/>
                  <a:alpha val="27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60120">
                <a:defRPr/>
              </a:pPr>
              <a:endParaRPr lang="en-US" sz="1103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6" name="Oval 165">
            <a:extLst>
              <a:ext uri="{FF2B5EF4-FFF2-40B4-BE49-F238E27FC236}">
                <a16:creationId xmlns:a16="http://schemas.microsoft.com/office/drawing/2014/main" xmlns="" id="{89C328AE-ACB6-408C-A2C7-96B5FB5C7426}"/>
              </a:ext>
            </a:extLst>
          </p:cNvPr>
          <p:cNvSpPr/>
          <p:nvPr/>
        </p:nvSpPr>
        <p:spPr>
          <a:xfrm>
            <a:off x="7774769" y="4325011"/>
            <a:ext cx="262855" cy="235636"/>
          </a:xfrm>
          <a:prstGeom prst="ellipse">
            <a:avLst/>
          </a:prstGeom>
          <a:solidFill>
            <a:srgbClr val="FFD966">
              <a:alpha val="30000"/>
            </a:srgbClr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xmlns="" id="{65E29BEA-CE8B-4AFC-BE4B-DB39A1F9442B}"/>
              </a:ext>
            </a:extLst>
          </p:cNvPr>
          <p:cNvSpPr/>
          <p:nvPr/>
        </p:nvSpPr>
        <p:spPr>
          <a:xfrm>
            <a:off x="7786723" y="3917664"/>
            <a:ext cx="262855" cy="235636"/>
          </a:xfrm>
          <a:prstGeom prst="ellipse">
            <a:avLst/>
          </a:prstGeom>
          <a:solidFill>
            <a:srgbClr val="FFB2B2"/>
          </a:solidFill>
          <a:ln w="12700" cap="flat" cmpd="sng" algn="ctr">
            <a:solidFill>
              <a:srgbClr val="4F81BD">
                <a:shade val="50000"/>
                <a:alpha val="2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0120">
              <a:defRPr/>
            </a:pPr>
            <a:endParaRPr lang="en-US" sz="1103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8" name="TextBox 19">
            <a:extLst>
              <a:ext uri="{FF2B5EF4-FFF2-40B4-BE49-F238E27FC236}">
                <a16:creationId xmlns:a16="http://schemas.microsoft.com/office/drawing/2014/main" xmlns="" id="{9A2A0C04-BA98-49F9-8DBD-DAF965D2BDF1}"/>
              </a:ext>
            </a:extLst>
          </p:cNvPr>
          <p:cNvSpPr txBox="1"/>
          <p:nvPr/>
        </p:nvSpPr>
        <p:spPr>
          <a:xfrm>
            <a:off x="8199601" y="3903160"/>
            <a:ext cx="104387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60" dirty="0">
                <a:solidFill>
                  <a:srgbClr val="4F81BD">
                    <a:lumMod val="75000"/>
                  </a:srgbClr>
                </a:solidFill>
                <a:latin typeface="+mj-lt"/>
              </a:rPr>
              <a:t>Suspicious</a:t>
            </a:r>
          </a:p>
        </p:txBody>
      </p:sp>
      <p:sp>
        <p:nvSpPr>
          <p:cNvPr id="169" name="TextBox 19">
            <a:extLst>
              <a:ext uri="{FF2B5EF4-FFF2-40B4-BE49-F238E27FC236}">
                <a16:creationId xmlns:a16="http://schemas.microsoft.com/office/drawing/2014/main" xmlns="" id="{E28152FF-30B8-4946-999A-DEE8887A1A11}"/>
              </a:ext>
            </a:extLst>
          </p:cNvPr>
          <p:cNvSpPr txBox="1"/>
          <p:nvPr/>
        </p:nvSpPr>
        <p:spPr>
          <a:xfrm>
            <a:off x="8199601" y="4327226"/>
            <a:ext cx="51328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60" dirty="0">
                <a:solidFill>
                  <a:srgbClr val="4F81BD">
                    <a:lumMod val="75000"/>
                  </a:srgbClr>
                </a:solidFill>
                <a:latin typeface="+mj-lt"/>
              </a:rPr>
              <a:t>Odd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42213" y="303966"/>
            <a:ext cx="8230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26989">
              <a:spcBef>
                <a:spcPct val="0"/>
              </a:spcBef>
            </a:pPr>
            <a:r>
              <a:rPr lang="en-GB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Anomaly detection: Profiling utilisation patterns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852" y="6191250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Member View</a:t>
            </a:r>
            <a:endParaRPr lang="en-GB" sz="1600" dirty="0" err="1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292443" y="1796088"/>
            <a:ext cx="1249565" cy="585162"/>
            <a:chOff x="6199812" y="3195060"/>
            <a:chExt cx="789413" cy="369676"/>
          </a:xfrm>
          <a:solidFill>
            <a:schemeClr val="accent2"/>
          </a:solidFill>
        </p:grpSpPr>
        <p:sp>
          <p:nvSpPr>
            <p:cNvPr id="80" name="Freeform 598"/>
            <p:cNvSpPr>
              <a:spLocks noChangeAspect="1" noEditPoints="1"/>
            </p:cNvSpPr>
            <p:nvPr/>
          </p:nvSpPr>
          <p:spPr bwMode="auto">
            <a:xfrm>
              <a:off x="6621243" y="3195060"/>
              <a:ext cx="367982" cy="367982"/>
            </a:xfrm>
            <a:custGeom>
              <a:avLst/>
              <a:gdLst>
                <a:gd name="T0" fmla="*/ 160 w 512"/>
                <a:gd name="T1" fmla="*/ 128 h 512"/>
                <a:gd name="T2" fmla="*/ 352 w 512"/>
                <a:gd name="T3" fmla="*/ 128 h 512"/>
                <a:gd name="T4" fmla="*/ 352 w 512"/>
                <a:gd name="T5" fmla="*/ 372 h 512"/>
                <a:gd name="T6" fmla="*/ 262 w 512"/>
                <a:gd name="T7" fmla="*/ 301 h 512"/>
                <a:gd name="T8" fmla="*/ 256 w 512"/>
                <a:gd name="T9" fmla="*/ 298 h 512"/>
                <a:gd name="T10" fmla="*/ 249 w 512"/>
                <a:gd name="T11" fmla="*/ 301 h 512"/>
                <a:gd name="T12" fmla="*/ 160 w 512"/>
                <a:gd name="T13" fmla="*/ 372 h 512"/>
                <a:gd name="T14" fmla="*/ 160 w 512"/>
                <a:gd name="T15" fmla="*/ 128 h 512"/>
                <a:gd name="T16" fmla="*/ 512 w 512"/>
                <a:gd name="T17" fmla="*/ 256 h 512"/>
                <a:gd name="T18" fmla="*/ 256 w 512"/>
                <a:gd name="T19" fmla="*/ 512 h 512"/>
                <a:gd name="T20" fmla="*/ 0 w 512"/>
                <a:gd name="T21" fmla="*/ 256 h 512"/>
                <a:gd name="T22" fmla="*/ 256 w 512"/>
                <a:gd name="T23" fmla="*/ 0 h 512"/>
                <a:gd name="T24" fmla="*/ 512 w 512"/>
                <a:gd name="T25" fmla="*/ 256 h 512"/>
                <a:gd name="T26" fmla="*/ 373 w 512"/>
                <a:gd name="T27" fmla="*/ 117 h 512"/>
                <a:gd name="T28" fmla="*/ 362 w 512"/>
                <a:gd name="T29" fmla="*/ 106 h 512"/>
                <a:gd name="T30" fmla="*/ 149 w 512"/>
                <a:gd name="T31" fmla="*/ 106 h 512"/>
                <a:gd name="T32" fmla="*/ 138 w 512"/>
                <a:gd name="T33" fmla="*/ 117 h 512"/>
                <a:gd name="T34" fmla="*/ 138 w 512"/>
                <a:gd name="T35" fmla="*/ 394 h 512"/>
                <a:gd name="T36" fmla="*/ 144 w 512"/>
                <a:gd name="T37" fmla="*/ 404 h 512"/>
                <a:gd name="T38" fmla="*/ 156 w 512"/>
                <a:gd name="T39" fmla="*/ 403 h 512"/>
                <a:gd name="T40" fmla="*/ 256 w 512"/>
                <a:gd name="T41" fmla="*/ 323 h 512"/>
                <a:gd name="T42" fmla="*/ 356 w 512"/>
                <a:gd name="T43" fmla="*/ 403 h 512"/>
                <a:gd name="T44" fmla="*/ 362 w 512"/>
                <a:gd name="T45" fmla="*/ 405 h 512"/>
                <a:gd name="T46" fmla="*/ 367 w 512"/>
                <a:gd name="T47" fmla="*/ 404 h 512"/>
                <a:gd name="T48" fmla="*/ 373 w 512"/>
                <a:gd name="T49" fmla="*/ 394 h 512"/>
                <a:gd name="T50" fmla="*/ 373 w 512"/>
                <a:gd name="T51" fmla="*/ 11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2" h="512">
                  <a:moveTo>
                    <a:pt x="160" y="128"/>
                  </a:moveTo>
                  <a:cubicBezTo>
                    <a:pt x="352" y="128"/>
                    <a:pt x="352" y="128"/>
                    <a:pt x="352" y="128"/>
                  </a:cubicBezTo>
                  <a:cubicBezTo>
                    <a:pt x="352" y="372"/>
                    <a:pt x="352" y="372"/>
                    <a:pt x="352" y="372"/>
                  </a:cubicBezTo>
                  <a:cubicBezTo>
                    <a:pt x="262" y="301"/>
                    <a:pt x="262" y="301"/>
                    <a:pt x="262" y="301"/>
                  </a:cubicBezTo>
                  <a:cubicBezTo>
                    <a:pt x="260" y="299"/>
                    <a:pt x="258" y="298"/>
                    <a:pt x="256" y="298"/>
                  </a:cubicBezTo>
                  <a:cubicBezTo>
                    <a:pt x="253" y="298"/>
                    <a:pt x="251" y="299"/>
                    <a:pt x="249" y="301"/>
                  </a:cubicBezTo>
                  <a:cubicBezTo>
                    <a:pt x="160" y="372"/>
                    <a:pt x="160" y="372"/>
                    <a:pt x="160" y="372"/>
                  </a:cubicBezTo>
                  <a:lnTo>
                    <a:pt x="160" y="128"/>
                  </a:ln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73" y="117"/>
                  </a:moveTo>
                  <a:cubicBezTo>
                    <a:pt x="373" y="111"/>
                    <a:pt x="368" y="106"/>
                    <a:pt x="362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3" y="106"/>
                    <a:pt x="138" y="111"/>
                    <a:pt x="138" y="117"/>
                  </a:cubicBezTo>
                  <a:cubicBezTo>
                    <a:pt x="138" y="394"/>
                    <a:pt x="138" y="394"/>
                    <a:pt x="138" y="394"/>
                  </a:cubicBezTo>
                  <a:cubicBezTo>
                    <a:pt x="138" y="398"/>
                    <a:pt x="141" y="402"/>
                    <a:pt x="144" y="404"/>
                  </a:cubicBezTo>
                  <a:cubicBezTo>
                    <a:pt x="148" y="406"/>
                    <a:pt x="152" y="405"/>
                    <a:pt x="156" y="403"/>
                  </a:cubicBezTo>
                  <a:cubicBezTo>
                    <a:pt x="256" y="323"/>
                    <a:pt x="256" y="323"/>
                    <a:pt x="256" y="323"/>
                  </a:cubicBezTo>
                  <a:cubicBezTo>
                    <a:pt x="356" y="403"/>
                    <a:pt x="356" y="403"/>
                    <a:pt x="356" y="403"/>
                  </a:cubicBezTo>
                  <a:cubicBezTo>
                    <a:pt x="358" y="404"/>
                    <a:pt x="360" y="405"/>
                    <a:pt x="362" y="405"/>
                  </a:cubicBezTo>
                  <a:cubicBezTo>
                    <a:pt x="364" y="405"/>
                    <a:pt x="365" y="405"/>
                    <a:pt x="367" y="404"/>
                  </a:cubicBezTo>
                  <a:cubicBezTo>
                    <a:pt x="371" y="402"/>
                    <a:pt x="373" y="398"/>
                    <a:pt x="373" y="394"/>
                  </a:cubicBezTo>
                  <a:lnTo>
                    <a:pt x="373" y="1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81" name="Group 437"/>
            <p:cNvGrpSpPr>
              <a:grpSpLocks noChangeAspect="1"/>
            </p:cNvGrpSpPr>
            <p:nvPr/>
          </p:nvGrpSpPr>
          <p:grpSpPr bwMode="auto">
            <a:xfrm>
              <a:off x="6199812" y="3195060"/>
              <a:ext cx="369676" cy="369676"/>
              <a:chOff x="3130" y="1561"/>
              <a:chExt cx="340" cy="340"/>
            </a:xfrm>
            <a:grpFill/>
          </p:grpSpPr>
          <p:sp>
            <p:nvSpPr>
              <p:cNvPr id="82" name="Freeform 438"/>
              <p:cNvSpPr>
                <a:spLocks/>
              </p:cNvSpPr>
              <p:nvPr/>
            </p:nvSpPr>
            <p:spPr bwMode="auto">
              <a:xfrm>
                <a:off x="3307" y="1696"/>
                <a:ext cx="28" cy="28"/>
              </a:xfrm>
              <a:custGeom>
                <a:avLst/>
                <a:gdLst>
                  <a:gd name="T0" fmla="*/ 0 w 42"/>
                  <a:gd name="T1" fmla="*/ 0 h 42"/>
                  <a:gd name="T2" fmla="*/ 0 w 42"/>
                  <a:gd name="T3" fmla="*/ 42 h 42"/>
                  <a:gd name="T4" fmla="*/ 42 w 42"/>
                  <a:gd name="T5" fmla="*/ 42 h 42"/>
                  <a:gd name="T6" fmla="*/ 0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38" y="21"/>
                      <a:pt x="21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439"/>
              <p:cNvSpPr>
                <a:spLocks/>
              </p:cNvSpPr>
              <p:nvPr/>
            </p:nvSpPr>
            <p:spPr bwMode="auto">
              <a:xfrm>
                <a:off x="3265" y="1696"/>
                <a:ext cx="28" cy="28"/>
              </a:xfrm>
              <a:custGeom>
                <a:avLst/>
                <a:gdLst>
                  <a:gd name="T0" fmla="*/ 0 w 42"/>
                  <a:gd name="T1" fmla="*/ 42 h 42"/>
                  <a:gd name="T2" fmla="*/ 42 w 42"/>
                  <a:gd name="T3" fmla="*/ 42 h 42"/>
                  <a:gd name="T4" fmla="*/ 42 w 42"/>
                  <a:gd name="T5" fmla="*/ 0 h 42"/>
                  <a:gd name="T6" fmla="*/ 0 w 4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42"/>
                    </a:move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1" y="5"/>
                      <a:pt x="5" y="21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440"/>
              <p:cNvSpPr>
                <a:spLocks/>
              </p:cNvSpPr>
              <p:nvPr/>
            </p:nvSpPr>
            <p:spPr bwMode="auto">
              <a:xfrm>
                <a:off x="3230" y="1661"/>
                <a:ext cx="63" cy="63"/>
              </a:xfrm>
              <a:custGeom>
                <a:avLst/>
                <a:gdLst>
                  <a:gd name="T0" fmla="*/ 0 w 95"/>
                  <a:gd name="T1" fmla="*/ 95 h 95"/>
                  <a:gd name="T2" fmla="*/ 32 w 95"/>
                  <a:gd name="T3" fmla="*/ 95 h 95"/>
                  <a:gd name="T4" fmla="*/ 95 w 95"/>
                  <a:gd name="T5" fmla="*/ 32 h 95"/>
                  <a:gd name="T6" fmla="*/ 95 w 95"/>
                  <a:gd name="T7" fmla="*/ 0 h 95"/>
                  <a:gd name="T8" fmla="*/ 0 w 95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cubicBezTo>
                      <a:pt x="32" y="95"/>
                      <a:pt x="32" y="95"/>
                      <a:pt x="32" y="95"/>
                    </a:cubicBezTo>
                    <a:cubicBezTo>
                      <a:pt x="37" y="62"/>
                      <a:pt x="62" y="37"/>
                      <a:pt x="95" y="32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45" y="5"/>
                      <a:pt x="5" y="45"/>
                      <a:pt x="0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441"/>
              <p:cNvSpPr>
                <a:spLocks/>
              </p:cNvSpPr>
              <p:nvPr/>
            </p:nvSpPr>
            <p:spPr bwMode="auto">
              <a:xfrm>
                <a:off x="3265" y="1738"/>
                <a:ext cx="28" cy="28"/>
              </a:xfrm>
              <a:custGeom>
                <a:avLst/>
                <a:gdLst>
                  <a:gd name="T0" fmla="*/ 42 w 42"/>
                  <a:gd name="T1" fmla="*/ 42 h 42"/>
                  <a:gd name="T2" fmla="*/ 42 w 42"/>
                  <a:gd name="T3" fmla="*/ 0 h 42"/>
                  <a:gd name="T4" fmla="*/ 0 w 42"/>
                  <a:gd name="T5" fmla="*/ 0 h 42"/>
                  <a:gd name="T6" fmla="*/ 42 w 4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21"/>
                      <a:pt x="21" y="38"/>
                      <a:pt x="4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442"/>
              <p:cNvSpPr>
                <a:spLocks/>
              </p:cNvSpPr>
              <p:nvPr/>
            </p:nvSpPr>
            <p:spPr bwMode="auto">
              <a:xfrm>
                <a:off x="3230" y="1738"/>
                <a:ext cx="63" cy="63"/>
              </a:xfrm>
              <a:custGeom>
                <a:avLst/>
                <a:gdLst>
                  <a:gd name="T0" fmla="*/ 32 w 95"/>
                  <a:gd name="T1" fmla="*/ 0 h 96"/>
                  <a:gd name="T2" fmla="*/ 0 w 95"/>
                  <a:gd name="T3" fmla="*/ 0 h 96"/>
                  <a:gd name="T4" fmla="*/ 95 w 95"/>
                  <a:gd name="T5" fmla="*/ 96 h 96"/>
                  <a:gd name="T6" fmla="*/ 95 w 95"/>
                  <a:gd name="T7" fmla="*/ 63 h 96"/>
                  <a:gd name="T8" fmla="*/ 32 w 95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6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1"/>
                      <a:pt x="45" y="91"/>
                      <a:pt x="95" y="96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62" y="59"/>
                      <a:pt x="37" y="33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443"/>
              <p:cNvSpPr>
                <a:spLocks/>
              </p:cNvSpPr>
              <p:nvPr/>
            </p:nvSpPr>
            <p:spPr bwMode="auto">
              <a:xfrm>
                <a:off x="3307" y="1738"/>
                <a:ext cx="28" cy="28"/>
              </a:xfrm>
              <a:custGeom>
                <a:avLst/>
                <a:gdLst>
                  <a:gd name="T0" fmla="*/ 42 w 42"/>
                  <a:gd name="T1" fmla="*/ 0 h 42"/>
                  <a:gd name="T2" fmla="*/ 0 w 42"/>
                  <a:gd name="T3" fmla="*/ 0 h 42"/>
                  <a:gd name="T4" fmla="*/ 0 w 42"/>
                  <a:gd name="T5" fmla="*/ 42 h 42"/>
                  <a:gd name="T6" fmla="*/ 42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1" y="38"/>
                      <a:pt x="38" y="21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444"/>
              <p:cNvSpPr>
                <a:spLocks noEditPoints="1"/>
              </p:cNvSpPr>
              <p:nvPr/>
            </p:nvSpPr>
            <p:spPr bwMode="auto">
              <a:xfrm>
                <a:off x="3130" y="1561"/>
                <a:ext cx="340" cy="34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405 w 512"/>
                  <a:gd name="T11" fmla="*/ 266 h 512"/>
                  <a:gd name="T12" fmla="*/ 383 w 512"/>
                  <a:gd name="T13" fmla="*/ 266 h 512"/>
                  <a:gd name="T14" fmla="*/ 266 w 512"/>
                  <a:gd name="T15" fmla="*/ 383 h 512"/>
                  <a:gd name="T16" fmla="*/ 266 w 512"/>
                  <a:gd name="T17" fmla="*/ 405 h 512"/>
                  <a:gd name="T18" fmla="*/ 256 w 512"/>
                  <a:gd name="T19" fmla="*/ 416 h 512"/>
                  <a:gd name="T20" fmla="*/ 245 w 512"/>
                  <a:gd name="T21" fmla="*/ 405 h 512"/>
                  <a:gd name="T22" fmla="*/ 245 w 512"/>
                  <a:gd name="T23" fmla="*/ 383 h 512"/>
                  <a:gd name="T24" fmla="*/ 128 w 512"/>
                  <a:gd name="T25" fmla="*/ 266 h 512"/>
                  <a:gd name="T26" fmla="*/ 106 w 512"/>
                  <a:gd name="T27" fmla="*/ 266 h 512"/>
                  <a:gd name="T28" fmla="*/ 96 w 512"/>
                  <a:gd name="T29" fmla="*/ 256 h 512"/>
                  <a:gd name="T30" fmla="*/ 106 w 512"/>
                  <a:gd name="T31" fmla="*/ 245 h 512"/>
                  <a:gd name="T32" fmla="*/ 128 w 512"/>
                  <a:gd name="T33" fmla="*/ 245 h 512"/>
                  <a:gd name="T34" fmla="*/ 245 w 512"/>
                  <a:gd name="T35" fmla="*/ 128 h 512"/>
                  <a:gd name="T36" fmla="*/ 245 w 512"/>
                  <a:gd name="T37" fmla="*/ 106 h 512"/>
                  <a:gd name="T38" fmla="*/ 256 w 512"/>
                  <a:gd name="T39" fmla="*/ 96 h 512"/>
                  <a:gd name="T40" fmla="*/ 266 w 512"/>
                  <a:gd name="T41" fmla="*/ 106 h 512"/>
                  <a:gd name="T42" fmla="*/ 266 w 512"/>
                  <a:gd name="T43" fmla="*/ 128 h 512"/>
                  <a:gd name="T44" fmla="*/ 383 w 512"/>
                  <a:gd name="T45" fmla="*/ 245 h 512"/>
                  <a:gd name="T46" fmla="*/ 405 w 512"/>
                  <a:gd name="T47" fmla="*/ 245 h 512"/>
                  <a:gd name="T48" fmla="*/ 416 w 512"/>
                  <a:gd name="T49" fmla="*/ 256 h 512"/>
                  <a:gd name="T50" fmla="*/ 405 w 512"/>
                  <a:gd name="T51" fmla="*/ 2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405" y="266"/>
                    </a:moveTo>
                    <a:cubicBezTo>
                      <a:pt x="383" y="266"/>
                      <a:pt x="383" y="266"/>
                      <a:pt x="383" y="266"/>
                    </a:cubicBezTo>
                    <a:cubicBezTo>
                      <a:pt x="378" y="328"/>
                      <a:pt x="328" y="378"/>
                      <a:pt x="266" y="383"/>
                    </a:cubicBezTo>
                    <a:cubicBezTo>
                      <a:pt x="266" y="405"/>
                      <a:pt x="266" y="405"/>
                      <a:pt x="266" y="405"/>
                    </a:cubicBezTo>
                    <a:cubicBezTo>
                      <a:pt x="266" y="411"/>
                      <a:pt x="262" y="416"/>
                      <a:pt x="256" y="416"/>
                    </a:cubicBezTo>
                    <a:cubicBezTo>
                      <a:pt x="250" y="416"/>
                      <a:pt x="245" y="411"/>
                      <a:pt x="245" y="405"/>
                    </a:cubicBezTo>
                    <a:cubicBezTo>
                      <a:pt x="245" y="383"/>
                      <a:pt x="245" y="383"/>
                      <a:pt x="245" y="383"/>
                    </a:cubicBezTo>
                    <a:cubicBezTo>
                      <a:pt x="183" y="378"/>
                      <a:pt x="133" y="328"/>
                      <a:pt x="128" y="266"/>
                    </a:cubicBez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6" y="262"/>
                      <a:pt x="96" y="256"/>
                    </a:cubicBezTo>
                    <a:cubicBezTo>
                      <a:pt x="96" y="250"/>
                      <a:pt x="100" y="245"/>
                      <a:pt x="106" y="245"/>
                    </a:cubicBezTo>
                    <a:cubicBezTo>
                      <a:pt x="128" y="245"/>
                      <a:pt x="128" y="245"/>
                      <a:pt x="128" y="245"/>
                    </a:cubicBezTo>
                    <a:cubicBezTo>
                      <a:pt x="133" y="183"/>
                      <a:pt x="183" y="133"/>
                      <a:pt x="245" y="128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128"/>
                      <a:pt x="266" y="128"/>
                      <a:pt x="266" y="128"/>
                    </a:cubicBezTo>
                    <a:cubicBezTo>
                      <a:pt x="328" y="133"/>
                      <a:pt x="378" y="183"/>
                      <a:pt x="383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445"/>
              <p:cNvSpPr>
                <a:spLocks/>
              </p:cNvSpPr>
              <p:nvPr/>
            </p:nvSpPr>
            <p:spPr bwMode="auto">
              <a:xfrm>
                <a:off x="3307" y="1661"/>
                <a:ext cx="63" cy="63"/>
              </a:xfrm>
              <a:custGeom>
                <a:avLst/>
                <a:gdLst>
                  <a:gd name="T0" fmla="*/ 0 w 96"/>
                  <a:gd name="T1" fmla="*/ 0 h 95"/>
                  <a:gd name="T2" fmla="*/ 0 w 96"/>
                  <a:gd name="T3" fmla="*/ 32 h 95"/>
                  <a:gd name="T4" fmla="*/ 63 w 96"/>
                  <a:gd name="T5" fmla="*/ 95 h 95"/>
                  <a:gd name="T6" fmla="*/ 96 w 96"/>
                  <a:gd name="T7" fmla="*/ 95 h 95"/>
                  <a:gd name="T8" fmla="*/ 0 w 96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5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33" y="37"/>
                      <a:pt x="59" y="62"/>
                      <a:pt x="63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1" y="45"/>
                      <a:pt x="51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446"/>
              <p:cNvSpPr>
                <a:spLocks/>
              </p:cNvSpPr>
              <p:nvPr/>
            </p:nvSpPr>
            <p:spPr bwMode="auto">
              <a:xfrm>
                <a:off x="3307" y="1738"/>
                <a:ext cx="63" cy="63"/>
              </a:xfrm>
              <a:custGeom>
                <a:avLst/>
                <a:gdLst>
                  <a:gd name="T0" fmla="*/ 0 w 96"/>
                  <a:gd name="T1" fmla="*/ 63 h 96"/>
                  <a:gd name="T2" fmla="*/ 0 w 96"/>
                  <a:gd name="T3" fmla="*/ 96 h 96"/>
                  <a:gd name="T4" fmla="*/ 96 w 96"/>
                  <a:gd name="T5" fmla="*/ 0 h 96"/>
                  <a:gd name="T6" fmla="*/ 63 w 96"/>
                  <a:gd name="T7" fmla="*/ 0 h 96"/>
                  <a:gd name="T8" fmla="*/ 0 w 96"/>
                  <a:gd name="T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0" y="63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51" y="91"/>
                      <a:pt x="91" y="51"/>
                      <a:pt x="96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59" y="33"/>
                      <a:pt x="33" y="59"/>
                      <a:pt x="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91" name="Pentagon 90"/>
          <p:cNvSpPr/>
          <p:nvPr/>
        </p:nvSpPr>
        <p:spPr>
          <a:xfrm>
            <a:off x="442213" y="1877751"/>
            <a:ext cx="4197527" cy="429263"/>
          </a:xfrm>
          <a:prstGeom prst="homePlate">
            <a:avLst>
              <a:gd name="adj" fmla="val 38100"/>
            </a:avLst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Anomaly Detection</a:t>
            </a:r>
          </a:p>
        </p:txBody>
      </p:sp>
      <p:sp>
        <p:nvSpPr>
          <p:cNvPr id="93" name="Oval 92"/>
          <p:cNvSpPr/>
          <p:nvPr/>
        </p:nvSpPr>
        <p:spPr>
          <a:xfrm>
            <a:off x="311971" y="1907206"/>
            <a:ext cx="370353" cy="3703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933450"/>
            <a:ext cx="9137844" cy="688801"/>
          </a:xfrm>
        </p:spPr>
        <p:txBody>
          <a:bodyPr/>
          <a:lstStyle/>
          <a:p>
            <a:r>
              <a:rPr lang="en-US" sz="1800" dirty="0"/>
              <a:t>Advanced and predictive analytics are successfully used to detect and address anomalies in the in member behavior indicating fraud or abuse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26427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Machine learning based claims adjudication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Daman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26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2902649" y="2469479"/>
            <a:ext cx="5256183" cy="3315521"/>
            <a:chOff x="1101003" y="2381250"/>
            <a:chExt cx="5069042" cy="3315521"/>
          </a:xfrm>
        </p:grpSpPr>
        <p:grpSp>
          <p:nvGrpSpPr>
            <p:cNvPr id="8" name="Group 7"/>
            <p:cNvGrpSpPr/>
            <p:nvPr/>
          </p:nvGrpSpPr>
          <p:grpSpPr>
            <a:xfrm>
              <a:off x="1101003" y="2381250"/>
              <a:ext cx="5069042" cy="3315521"/>
              <a:chOff x="1879655" y="2002841"/>
              <a:chExt cx="5863438" cy="397974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4903" y="3010056"/>
                <a:ext cx="2482429" cy="214481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55" r="49613"/>
              <a:stretch/>
            </p:blipFill>
            <p:spPr>
              <a:xfrm>
                <a:off x="5894055" y="2838450"/>
                <a:ext cx="853884" cy="75270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55" r="49613"/>
              <a:stretch/>
            </p:blipFill>
            <p:spPr>
              <a:xfrm>
                <a:off x="5894055" y="3705831"/>
                <a:ext cx="853884" cy="75270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55" r="49613"/>
              <a:stretch/>
            </p:blipFill>
            <p:spPr>
              <a:xfrm>
                <a:off x="5894055" y="4629991"/>
                <a:ext cx="853884" cy="752706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879655" y="2002841"/>
                <a:ext cx="2572836" cy="70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Claims Similarity</a:t>
                </a:r>
                <a:b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Space</a:t>
                </a:r>
                <a:endParaRPr lang="en-GB" sz="1600" dirty="0" err="1">
                  <a:solidFill>
                    <a:schemeClr val="tx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4" name="Straight Arrow Connector 13"/>
              <p:cNvCxnSpPr>
                <a:stCxn id="9" idx="3"/>
                <a:endCxn id="10" idx="1"/>
              </p:cNvCxnSpPr>
              <p:nvPr/>
            </p:nvCxnSpPr>
            <p:spPr>
              <a:xfrm flipV="1">
                <a:off x="5017332" y="3214803"/>
                <a:ext cx="876723" cy="8676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9" idx="3"/>
                <a:endCxn id="11" idx="1"/>
              </p:cNvCxnSpPr>
              <p:nvPr/>
            </p:nvCxnSpPr>
            <p:spPr>
              <a:xfrm flipV="1">
                <a:off x="5017332" y="4082184"/>
                <a:ext cx="876723" cy="2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3"/>
                <a:endCxn id="12" idx="1"/>
              </p:cNvCxnSpPr>
              <p:nvPr/>
            </p:nvCxnSpPr>
            <p:spPr>
              <a:xfrm>
                <a:off x="5017332" y="4082465"/>
                <a:ext cx="876723" cy="9238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954433" y="2005597"/>
                <a:ext cx="2680852" cy="70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Predict Medical decision</a:t>
                </a:r>
                <a:endParaRPr lang="en-GB" sz="1600" dirty="0" err="1">
                  <a:solidFill>
                    <a:schemeClr val="tx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868305" y="5149269"/>
                <a:ext cx="874788" cy="369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Accept</a:t>
                </a:r>
                <a:endParaRPr lang="en-GB" sz="1400" dirty="0" err="1">
                  <a:solidFill>
                    <a:schemeClr val="tx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4895691" y="2083336"/>
                <a:ext cx="3211" cy="3402523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633494" y="5382697"/>
                <a:ext cx="213681" cy="554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GB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278396" y="5428430"/>
                <a:ext cx="213681" cy="554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GB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880246" y="5272710"/>
              <a:ext cx="7196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Reject</a:t>
              </a:r>
              <a:endParaRPr lang="en-GB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309717" y="5159171"/>
              <a:ext cx="469597" cy="42131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81000" y="2214451"/>
            <a:ext cx="685800" cy="177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81000" y="3993005"/>
            <a:ext cx="685800" cy="22656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Brace 30"/>
          <p:cNvSpPr/>
          <p:nvPr/>
        </p:nvSpPr>
        <p:spPr>
          <a:xfrm>
            <a:off x="1219200" y="2214451"/>
            <a:ext cx="228600" cy="17785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580083" y="2916310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Manual</a:t>
            </a:r>
            <a:endParaRPr lang="en-GB" sz="1600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2021" y="4847895"/>
            <a:ext cx="1374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Static 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Automation</a:t>
            </a:r>
            <a:endParaRPr lang="en-GB" sz="1600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87285" y="5514016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Machine Learning</a:t>
            </a:r>
            <a:endParaRPr lang="en-GB" sz="1600" b="1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59185" y="3542465"/>
            <a:ext cx="1374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Dynamic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Automation</a:t>
            </a:r>
            <a:endParaRPr lang="en-GB" sz="1600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Right Brace 38"/>
          <p:cNvSpPr/>
          <p:nvPr/>
        </p:nvSpPr>
        <p:spPr>
          <a:xfrm>
            <a:off x="1204186" y="4021917"/>
            <a:ext cx="243614" cy="22367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142319" y="6462296"/>
            <a:ext cx="1707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Claims Volume</a:t>
            </a:r>
            <a:endParaRPr lang="en-GB" sz="1600" dirty="0" err="1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3" name="Elbow Connector 42"/>
          <p:cNvCxnSpPr>
            <a:stCxn id="32" idx="3"/>
            <a:endCxn id="9" idx="1"/>
          </p:cNvCxnSpPr>
          <p:nvPr/>
        </p:nvCxnSpPr>
        <p:spPr>
          <a:xfrm>
            <a:off x="2500528" y="3085587"/>
            <a:ext cx="989507" cy="11164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974364" y="1576698"/>
            <a:ext cx="1263921" cy="575952"/>
            <a:chOff x="576321" y="5422508"/>
            <a:chExt cx="809813" cy="369021"/>
          </a:xfrm>
          <a:solidFill>
            <a:schemeClr val="accent2"/>
          </a:solidFill>
        </p:grpSpPr>
        <p:sp>
          <p:nvSpPr>
            <p:cNvPr id="35" name="Freeform 373"/>
            <p:cNvSpPr>
              <a:spLocks noChangeAspect="1" noEditPoints="1"/>
            </p:cNvSpPr>
            <p:nvPr/>
          </p:nvSpPr>
          <p:spPr bwMode="auto">
            <a:xfrm>
              <a:off x="1018152" y="5422508"/>
              <a:ext cx="367982" cy="367982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52 w 512"/>
                <a:gd name="T11" fmla="*/ 256 h 512"/>
                <a:gd name="T12" fmla="*/ 362 w 512"/>
                <a:gd name="T13" fmla="*/ 245 h 512"/>
                <a:gd name="T14" fmla="*/ 373 w 512"/>
                <a:gd name="T15" fmla="*/ 256 h 512"/>
                <a:gd name="T16" fmla="*/ 373 w 512"/>
                <a:gd name="T17" fmla="*/ 320 h 512"/>
                <a:gd name="T18" fmla="*/ 362 w 512"/>
                <a:gd name="T19" fmla="*/ 330 h 512"/>
                <a:gd name="T20" fmla="*/ 352 w 512"/>
                <a:gd name="T21" fmla="*/ 320 h 512"/>
                <a:gd name="T22" fmla="*/ 352 w 512"/>
                <a:gd name="T23" fmla="*/ 256 h 512"/>
                <a:gd name="T24" fmla="*/ 309 w 512"/>
                <a:gd name="T25" fmla="*/ 170 h 512"/>
                <a:gd name="T26" fmla="*/ 320 w 512"/>
                <a:gd name="T27" fmla="*/ 160 h 512"/>
                <a:gd name="T28" fmla="*/ 330 w 512"/>
                <a:gd name="T29" fmla="*/ 170 h 512"/>
                <a:gd name="T30" fmla="*/ 330 w 512"/>
                <a:gd name="T31" fmla="*/ 320 h 512"/>
                <a:gd name="T32" fmla="*/ 320 w 512"/>
                <a:gd name="T33" fmla="*/ 330 h 512"/>
                <a:gd name="T34" fmla="*/ 309 w 512"/>
                <a:gd name="T35" fmla="*/ 320 h 512"/>
                <a:gd name="T36" fmla="*/ 309 w 512"/>
                <a:gd name="T37" fmla="*/ 170 h 512"/>
                <a:gd name="T38" fmla="*/ 266 w 512"/>
                <a:gd name="T39" fmla="*/ 202 h 512"/>
                <a:gd name="T40" fmla="*/ 277 w 512"/>
                <a:gd name="T41" fmla="*/ 192 h 512"/>
                <a:gd name="T42" fmla="*/ 288 w 512"/>
                <a:gd name="T43" fmla="*/ 202 h 512"/>
                <a:gd name="T44" fmla="*/ 288 w 512"/>
                <a:gd name="T45" fmla="*/ 320 h 512"/>
                <a:gd name="T46" fmla="*/ 277 w 512"/>
                <a:gd name="T47" fmla="*/ 330 h 512"/>
                <a:gd name="T48" fmla="*/ 266 w 512"/>
                <a:gd name="T49" fmla="*/ 320 h 512"/>
                <a:gd name="T50" fmla="*/ 266 w 512"/>
                <a:gd name="T51" fmla="*/ 202 h 512"/>
                <a:gd name="T52" fmla="*/ 224 w 512"/>
                <a:gd name="T53" fmla="*/ 149 h 512"/>
                <a:gd name="T54" fmla="*/ 234 w 512"/>
                <a:gd name="T55" fmla="*/ 138 h 512"/>
                <a:gd name="T56" fmla="*/ 245 w 512"/>
                <a:gd name="T57" fmla="*/ 149 h 512"/>
                <a:gd name="T58" fmla="*/ 245 w 512"/>
                <a:gd name="T59" fmla="*/ 320 h 512"/>
                <a:gd name="T60" fmla="*/ 234 w 512"/>
                <a:gd name="T61" fmla="*/ 330 h 512"/>
                <a:gd name="T62" fmla="*/ 224 w 512"/>
                <a:gd name="T63" fmla="*/ 320 h 512"/>
                <a:gd name="T64" fmla="*/ 224 w 512"/>
                <a:gd name="T65" fmla="*/ 149 h 512"/>
                <a:gd name="T66" fmla="*/ 181 w 512"/>
                <a:gd name="T67" fmla="*/ 245 h 512"/>
                <a:gd name="T68" fmla="*/ 192 w 512"/>
                <a:gd name="T69" fmla="*/ 234 h 512"/>
                <a:gd name="T70" fmla="*/ 202 w 512"/>
                <a:gd name="T71" fmla="*/ 245 h 512"/>
                <a:gd name="T72" fmla="*/ 202 w 512"/>
                <a:gd name="T73" fmla="*/ 320 h 512"/>
                <a:gd name="T74" fmla="*/ 192 w 512"/>
                <a:gd name="T75" fmla="*/ 330 h 512"/>
                <a:gd name="T76" fmla="*/ 181 w 512"/>
                <a:gd name="T77" fmla="*/ 320 h 512"/>
                <a:gd name="T78" fmla="*/ 181 w 512"/>
                <a:gd name="T79" fmla="*/ 245 h 512"/>
                <a:gd name="T80" fmla="*/ 138 w 512"/>
                <a:gd name="T81" fmla="*/ 277 h 512"/>
                <a:gd name="T82" fmla="*/ 149 w 512"/>
                <a:gd name="T83" fmla="*/ 266 h 512"/>
                <a:gd name="T84" fmla="*/ 160 w 512"/>
                <a:gd name="T85" fmla="*/ 277 h 512"/>
                <a:gd name="T86" fmla="*/ 160 w 512"/>
                <a:gd name="T87" fmla="*/ 320 h 512"/>
                <a:gd name="T88" fmla="*/ 149 w 512"/>
                <a:gd name="T89" fmla="*/ 330 h 512"/>
                <a:gd name="T90" fmla="*/ 138 w 512"/>
                <a:gd name="T91" fmla="*/ 320 h 512"/>
                <a:gd name="T92" fmla="*/ 138 w 512"/>
                <a:gd name="T93" fmla="*/ 277 h 512"/>
                <a:gd name="T94" fmla="*/ 405 w 512"/>
                <a:gd name="T95" fmla="*/ 373 h 512"/>
                <a:gd name="T96" fmla="*/ 106 w 512"/>
                <a:gd name="T97" fmla="*/ 373 h 512"/>
                <a:gd name="T98" fmla="*/ 96 w 512"/>
                <a:gd name="T99" fmla="*/ 362 h 512"/>
                <a:gd name="T100" fmla="*/ 96 w 512"/>
                <a:gd name="T101" fmla="*/ 149 h 512"/>
                <a:gd name="T102" fmla="*/ 106 w 512"/>
                <a:gd name="T103" fmla="*/ 138 h 512"/>
                <a:gd name="T104" fmla="*/ 117 w 512"/>
                <a:gd name="T105" fmla="*/ 149 h 512"/>
                <a:gd name="T106" fmla="*/ 117 w 512"/>
                <a:gd name="T107" fmla="*/ 352 h 512"/>
                <a:gd name="T108" fmla="*/ 405 w 512"/>
                <a:gd name="T109" fmla="*/ 352 h 512"/>
                <a:gd name="T110" fmla="*/ 416 w 512"/>
                <a:gd name="T111" fmla="*/ 362 h 512"/>
                <a:gd name="T112" fmla="*/ 405 w 512"/>
                <a:gd name="T113" fmla="*/ 37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52" y="256"/>
                  </a:moveTo>
                  <a:cubicBezTo>
                    <a:pt x="352" y="250"/>
                    <a:pt x="356" y="245"/>
                    <a:pt x="362" y="245"/>
                  </a:cubicBezTo>
                  <a:cubicBezTo>
                    <a:pt x="368" y="245"/>
                    <a:pt x="373" y="250"/>
                    <a:pt x="373" y="256"/>
                  </a:cubicBezTo>
                  <a:cubicBezTo>
                    <a:pt x="373" y="320"/>
                    <a:pt x="373" y="320"/>
                    <a:pt x="373" y="320"/>
                  </a:cubicBezTo>
                  <a:cubicBezTo>
                    <a:pt x="373" y="326"/>
                    <a:pt x="368" y="330"/>
                    <a:pt x="362" y="330"/>
                  </a:cubicBezTo>
                  <a:cubicBezTo>
                    <a:pt x="356" y="330"/>
                    <a:pt x="352" y="326"/>
                    <a:pt x="352" y="320"/>
                  </a:cubicBezTo>
                  <a:lnTo>
                    <a:pt x="352" y="256"/>
                  </a:lnTo>
                  <a:close/>
                  <a:moveTo>
                    <a:pt x="309" y="170"/>
                  </a:moveTo>
                  <a:cubicBezTo>
                    <a:pt x="309" y="164"/>
                    <a:pt x="314" y="160"/>
                    <a:pt x="320" y="160"/>
                  </a:cubicBezTo>
                  <a:cubicBezTo>
                    <a:pt x="326" y="160"/>
                    <a:pt x="330" y="164"/>
                    <a:pt x="330" y="170"/>
                  </a:cubicBezTo>
                  <a:cubicBezTo>
                    <a:pt x="330" y="320"/>
                    <a:pt x="330" y="320"/>
                    <a:pt x="330" y="320"/>
                  </a:cubicBezTo>
                  <a:cubicBezTo>
                    <a:pt x="330" y="326"/>
                    <a:pt x="326" y="330"/>
                    <a:pt x="320" y="330"/>
                  </a:cubicBezTo>
                  <a:cubicBezTo>
                    <a:pt x="314" y="330"/>
                    <a:pt x="309" y="326"/>
                    <a:pt x="309" y="320"/>
                  </a:cubicBezTo>
                  <a:lnTo>
                    <a:pt x="309" y="170"/>
                  </a:lnTo>
                  <a:close/>
                  <a:moveTo>
                    <a:pt x="266" y="202"/>
                  </a:moveTo>
                  <a:cubicBezTo>
                    <a:pt x="266" y="196"/>
                    <a:pt x="271" y="192"/>
                    <a:pt x="277" y="192"/>
                  </a:cubicBezTo>
                  <a:cubicBezTo>
                    <a:pt x="283" y="192"/>
                    <a:pt x="288" y="196"/>
                    <a:pt x="288" y="20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8" y="326"/>
                    <a:pt x="283" y="330"/>
                    <a:pt x="277" y="330"/>
                  </a:cubicBezTo>
                  <a:cubicBezTo>
                    <a:pt x="271" y="330"/>
                    <a:pt x="266" y="326"/>
                    <a:pt x="266" y="320"/>
                  </a:cubicBezTo>
                  <a:lnTo>
                    <a:pt x="266" y="202"/>
                  </a:lnTo>
                  <a:close/>
                  <a:moveTo>
                    <a:pt x="224" y="149"/>
                  </a:moveTo>
                  <a:cubicBezTo>
                    <a:pt x="224" y="143"/>
                    <a:pt x="228" y="138"/>
                    <a:pt x="234" y="138"/>
                  </a:cubicBezTo>
                  <a:cubicBezTo>
                    <a:pt x="240" y="138"/>
                    <a:pt x="245" y="143"/>
                    <a:pt x="245" y="149"/>
                  </a:cubicBezTo>
                  <a:cubicBezTo>
                    <a:pt x="245" y="320"/>
                    <a:pt x="245" y="320"/>
                    <a:pt x="245" y="320"/>
                  </a:cubicBezTo>
                  <a:cubicBezTo>
                    <a:pt x="245" y="326"/>
                    <a:pt x="240" y="330"/>
                    <a:pt x="234" y="330"/>
                  </a:cubicBezTo>
                  <a:cubicBezTo>
                    <a:pt x="228" y="330"/>
                    <a:pt x="224" y="326"/>
                    <a:pt x="224" y="320"/>
                  </a:cubicBezTo>
                  <a:lnTo>
                    <a:pt x="224" y="149"/>
                  </a:lnTo>
                  <a:close/>
                  <a:moveTo>
                    <a:pt x="181" y="245"/>
                  </a:moveTo>
                  <a:cubicBezTo>
                    <a:pt x="181" y="239"/>
                    <a:pt x="186" y="234"/>
                    <a:pt x="192" y="234"/>
                  </a:cubicBezTo>
                  <a:cubicBezTo>
                    <a:pt x="198" y="234"/>
                    <a:pt x="202" y="239"/>
                    <a:pt x="202" y="245"/>
                  </a:cubicBezTo>
                  <a:cubicBezTo>
                    <a:pt x="202" y="320"/>
                    <a:pt x="202" y="320"/>
                    <a:pt x="202" y="320"/>
                  </a:cubicBezTo>
                  <a:cubicBezTo>
                    <a:pt x="202" y="326"/>
                    <a:pt x="198" y="330"/>
                    <a:pt x="192" y="330"/>
                  </a:cubicBezTo>
                  <a:cubicBezTo>
                    <a:pt x="186" y="330"/>
                    <a:pt x="181" y="326"/>
                    <a:pt x="181" y="320"/>
                  </a:cubicBezTo>
                  <a:lnTo>
                    <a:pt x="181" y="245"/>
                  </a:lnTo>
                  <a:close/>
                  <a:moveTo>
                    <a:pt x="138" y="277"/>
                  </a:moveTo>
                  <a:cubicBezTo>
                    <a:pt x="138" y="271"/>
                    <a:pt x="143" y="266"/>
                    <a:pt x="149" y="266"/>
                  </a:cubicBezTo>
                  <a:cubicBezTo>
                    <a:pt x="155" y="266"/>
                    <a:pt x="160" y="271"/>
                    <a:pt x="160" y="277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0" y="326"/>
                    <a:pt x="155" y="330"/>
                    <a:pt x="149" y="330"/>
                  </a:cubicBezTo>
                  <a:cubicBezTo>
                    <a:pt x="143" y="330"/>
                    <a:pt x="138" y="326"/>
                    <a:pt x="138" y="320"/>
                  </a:cubicBezTo>
                  <a:lnTo>
                    <a:pt x="138" y="277"/>
                  </a:lnTo>
                  <a:close/>
                  <a:moveTo>
                    <a:pt x="405" y="373"/>
                  </a:moveTo>
                  <a:cubicBezTo>
                    <a:pt x="106" y="373"/>
                    <a:pt x="106" y="373"/>
                    <a:pt x="106" y="373"/>
                  </a:cubicBezTo>
                  <a:cubicBezTo>
                    <a:pt x="100" y="373"/>
                    <a:pt x="96" y="368"/>
                    <a:pt x="96" y="362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6" y="143"/>
                    <a:pt x="100" y="138"/>
                    <a:pt x="106" y="138"/>
                  </a:cubicBezTo>
                  <a:cubicBezTo>
                    <a:pt x="112" y="138"/>
                    <a:pt x="117" y="143"/>
                    <a:pt x="117" y="149"/>
                  </a:cubicBezTo>
                  <a:cubicBezTo>
                    <a:pt x="117" y="352"/>
                    <a:pt x="117" y="352"/>
                    <a:pt x="117" y="352"/>
                  </a:cubicBezTo>
                  <a:cubicBezTo>
                    <a:pt x="405" y="352"/>
                    <a:pt x="405" y="352"/>
                    <a:pt x="405" y="352"/>
                  </a:cubicBezTo>
                  <a:cubicBezTo>
                    <a:pt x="411" y="352"/>
                    <a:pt x="416" y="356"/>
                    <a:pt x="416" y="362"/>
                  </a:cubicBezTo>
                  <a:cubicBezTo>
                    <a:pt x="416" y="368"/>
                    <a:pt x="411" y="373"/>
                    <a:pt x="405" y="37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469"/>
            <p:cNvSpPr>
              <a:spLocks noChangeAspect="1" noEditPoints="1"/>
            </p:cNvSpPr>
            <p:nvPr/>
          </p:nvSpPr>
          <p:spPr bwMode="auto">
            <a:xfrm>
              <a:off x="576321" y="5422508"/>
              <a:ext cx="369021" cy="369021"/>
            </a:xfrm>
            <a:custGeom>
              <a:avLst/>
              <a:gdLst>
                <a:gd name="T0" fmla="*/ 309 w 512"/>
                <a:gd name="T1" fmla="*/ 320 h 512"/>
                <a:gd name="T2" fmla="*/ 288 w 512"/>
                <a:gd name="T3" fmla="*/ 341 h 512"/>
                <a:gd name="T4" fmla="*/ 266 w 512"/>
                <a:gd name="T5" fmla="*/ 320 h 512"/>
                <a:gd name="T6" fmla="*/ 288 w 512"/>
                <a:gd name="T7" fmla="*/ 298 h 512"/>
                <a:gd name="T8" fmla="*/ 309 w 512"/>
                <a:gd name="T9" fmla="*/ 320 h 512"/>
                <a:gd name="T10" fmla="*/ 213 w 512"/>
                <a:gd name="T11" fmla="*/ 160 h 512"/>
                <a:gd name="T12" fmla="*/ 192 w 512"/>
                <a:gd name="T13" fmla="*/ 181 h 512"/>
                <a:gd name="T14" fmla="*/ 213 w 512"/>
                <a:gd name="T15" fmla="*/ 202 h 512"/>
                <a:gd name="T16" fmla="*/ 234 w 512"/>
                <a:gd name="T17" fmla="*/ 181 h 512"/>
                <a:gd name="T18" fmla="*/ 213 w 512"/>
                <a:gd name="T19" fmla="*/ 160 h 512"/>
                <a:gd name="T20" fmla="*/ 138 w 512"/>
                <a:gd name="T21" fmla="*/ 298 h 512"/>
                <a:gd name="T22" fmla="*/ 117 w 512"/>
                <a:gd name="T23" fmla="*/ 320 h 512"/>
                <a:gd name="T24" fmla="*/ 138 w 512"/>
                <a:gd name="T25" fmla="*/ 341 h 512"/>
                <a:gd name="T26" fmla="*/ 160 w 512"/>
                <a:gd name="T27" fmla="*/ 320 h 512"/>
                <a:gd name="T28" fmla="*/ 138 w 512"/>
                <a:gd name="T29" fmla="*/ 298 h 512"/>
                <a:gd name="T30" fmla="*/ 512 w 512"/>
                <a:gd name="T31" fmla="*/ 256 h 512"/>
                <a:gd name="T32" fmla="*/ 256 w 512"/>
                <a:gd name="T33" fmla="*/ 512 h 512"/>
                <a:gd name="T34" fmla="*/ 0 w 512"/>
                <a:gd name="T35" fmla="*/ 256 h 512"/>
                <a:gd name="T36" fmla="*/ 256 w 512"/>
                <a:gd name="T37" fmla="*/ 0 h 512"/>
                <a:gd name="T38" fmla="*/ 512 w 512"/>
                <a:gd name="T39" fmla="*/ 256 h 512"/>
                <a:gd name="T40" fmla="*/ 416 w 512"/>
                <a:gd name="T41" fmla="*/ 181 h 512"/>
                <a:gd name="T42" fmla="*/ 373 w 512"/>
                <a:gd name="T43" fmla="*/ 138 h 512"/>
                <a:gd name="T44" fmla="*/ 330 w 512"/>
                <a:gd name="T45" fmla="*/ 181 h 512"/>
                <a:gd name="T46" fmla="*/ 342 w 512"/>
                <a:gd name="T47" fmla="*/ 211 h 512"/>
                <a:gd name="T48" fmla="*/ 300 w 512"/>
                <a:gd name="T49" fmla="*/ 279 h 512"/>
                <a:gd name="T50" fmla="*/ 288 w 512"/>
                <a:gd name="T51" fmla="*/ 277 h 512"/>
                <a:gd name="T52" fmla="*/ 278 w 512"/>
                <a:gd name="T53" fmla="*/ 278 h 512"/>
                <a:gd name="T54" fmla="*/ 242 w 512"/>
                <a:gd name="T55" fmla="*/ 212 h 512"/>
                <a:gd name="T56" fmla="*/ 256 w 512"/>
                <a:gd name="T57" fmla="*/ 181 h 512"/>
                <a:gd name="T58" fmla="*/ 213 w 512"/>
                <a:gd name="T59" fmla="*/ 138 h 512"/>
                <a:gd name="T60" fmla="*/ 170 w 512"/>
                <a:gd name="T61" fmla="*/ 181 h 512"/>
                <a:gd name="T62" fmla="*/ 184 w 512"/>
                <a:gd name="T63" fmla="*/ 212 h 512"/>
                <a:gd name="T64" fmla="*/ 148 w 512"/>
                <a:gd name="T65" fmla="*/ 278 h 512"/>
                <a:gd name="T66" fmla="*/ 138 w 512"/>
                <a:gd name="T67" fmla="*/ 277 h 512"/>
                <a:gd name="T68" fmla="*/ 96 w 512"/>
                <a:gd name="T69" fmla="*/ 320 h 512"/>
                <a:gd name="T70" fmla="*/ 138 w 512"/>
                <a:gd name="T71" fmla="*/ 362 h 512"/>
                <a:gd name="T72" fmla="*/ 181 w 512"/>
                <a:gd name="T73" fmla="*/ 320 h 512"/>
                <a:gd name="T74" fmla="*/ 167 w 512"/>
                <a:gd name="T75" fmla="*/ 288 h 512"/>
                <a:gd name="T76" fmla="*/ 203 w 512"/>
                <a:gd name="T77" fmla="*/ 222 h 512"/>
                <a:gd name="T78" fmla="*/ 213 w 512"/>
                <a:gd name="T79" fmla="*/ 224 h 512"/>
                <a:gd name="T80" fmla="*/ 223 w 512"/>
                <a:gd name="T81" fmla="*/ 222 h 512"/>
                <a:gd name="T82" fmla="*/ 259 w 512"/>
                <a:gd name="T83" fmla="*/ 288 h 512"/>
                <a:gd name="T84" fmla="*/ 245 w 512"/>
                <a:gd name="T85" fmla="*/ 320 h 512"/>
                <a:gd name="T86" fmla="*/ 288 w 512"/>
                <a:gd name="T87" fmla="*/ 362 h 512"/>
                <a:gd name="T88" fmla="*/ 330 w 512"/>
                <a:gd name="T89" fmla="*/ 320 h 512"/>
                <a:gd name="T90" fmla="*/ 318 w 512"/>
                <a:gd name="T91" fmla="*/ 290 h 512"/>
                <a:gd name="T92" fmla="*/ 361 w 512"/>
                <a:gd name="T93" fmla="*/ 222 h 512"/>
                <a:gd name="T94" fmla="*/ 373 w 512"/>
                <a:gd name="T95" fmla="*/ 224 h 512"/>
                <a:gd name="T96" fmla="*/ 416 w 512"/>
                <a:gd name="T97" fmla="*/ 181 h 512"/>
                <a:gd name="T98" fmla="*/ 373 w 512"/>
                <a:gd name="T99" fmla="*/ 160 h 512"/>
                <a:gd name="T100" fmla="*/ 352 w 512"/>
                <a:gd name="T101" fmla="*/ 181 h 512"/>
                <a:gd name="T102" fmla="*/ 373 w 512"/>
                <a:gd name="T103" fmla="*/ 202 h 512"/>
                <a:gd name="T104" fmla="*/ 394 w 512"/>
                <a:gd name="T105" fmla="*/ 181 h 512"/>
                <a:gd name="T106" fmla="*/ 373 w 512"/>
                <a:gd name="T107" fmla="*/ 16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2" h="512">
                  <a:moveTo>
                    <a:pt x="309" y="320"/>
                  </a:moveTo>
                  <a:cubicBezTo>
                    <a:pt x="309" y="331"/>
                    <a:pt x="299" y="341"/>
                    <a:pt x="288" y="341"/>
                  </a:cubicBezTo>
                  <a:cubicBezTo>
                    <a:pt x="276" y="341"/>
                    <a:pt x="266" y="331"/>
                    <a:pt x="266" y="320"/>
                  </a:cubicBezTo>
                  <a:cubicBezTo>
                    <a:pt x="266" y="308"/>
                    <a:pt x="276" y="298"/>
                    <a:pt x="288" y="298"/>
                  </a:cubicBezTo>
                  <a:cubicBezTo>
                    <a:pt x="299" y="298"/>
                    <a:pt x="309" y="308"/>
                    <a:pt x="309" y="320"/>
                  </a:cubicBezTo>
                  <a:close/>
                  <a:moveTo>
                    <a:pt x="213" y="160"/>
                  </a:moveTo>
                  <a:cubicBezTo>
                    <a:pt x="201" y="160"/>
                    <a:pt x="192" y="169"/>
                    <a:pt x="192" y="181"/>
                  </a:cubicBezTo>
                  <a:cubicBezTo>
                    <a:pt x="192" y="193"/>
                    <a:pt x="201" y="202"/>
                    <a:pt x="213" y="202"/>
                  </a:cubicBezTo>
                  <a:cubicBezTo>
                    <a:pt x="225" y="202"/>
                    <a:pt x="234" y="193"/>
                    <a:pt x="234" y="181"/>
                  </a:cubicBezTo>
                  <a:cubicBezTo>
                    <a:pt x="234" y="169"/>
                    <a:pt x="225" y="160"/>
                    <a:pt x="213" y="160"/>
                  </a:cubicBezTo>
                  <a:close/>
                  <a:moveTo>
                    <a:pt x="138" y="298"/>
                  </a:moveTo>
                  <a:cubicBezTo>
                    <a:pt x="127" y="298"/>
                    <a:pt x="117" y="308"/>
                    <a:pt x="117" y="320"/>
                  </a:cubicBezTo>
                  <a:cubicBezTo>
                    <a:pt x="117" y="331"/>
                    <a:pt x="127" y="341"/>
                    <a:pt x="138" y="341"/>
                  </a:cubicBezTo>
                  <a:cubicBezTo>
                    <a:pt x="150" y="341"/>
                    <a:pt x="160" y="331"/>
                    <a:pt x="160" y="320"/>
                  </a:cubicBezTo>
                  <a:cubicBezTo>
                    <a:pt x="160" y="308"/>
                    <a:pt x="150" y="298"/>
                    <a:pt x="138" y="298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181"/>
                  </a:moveTo>
                  <a:cubicBezTo>
                    <a:pt x="416" y="157"/>
                    <a:pt x="397" y="138"/>
                    <a:pt x="373" y="138"/>
                  </a:cubicBezTo>
                  <a:cubicBezTo>
                    <a:pt x="349" y="138"/>
                    <a:pt x="330" y="157"/>
                    <a:pt x="330" y="181"/>
                  </a:cubicBezTo>
                  <a:cubicBezTo>
                    <a:pt x="330" y="192"/>
                    <a:pt x="335" y="203"/>
                    <a:pt x="342" y="211"/>
                  </a:cubicBezTo>
                  <a:cubicBezTo>
                    <a:pt x="300" y="279"/>
                    <a:pt x="300" y="279"/>
                    <a:pt x="300" y="279"/>
                  </a:cubicBezTo>
                  <a:cubicBezTo>
                    <a:pt x="296" y="278"/>
                    <a:pt x="292" y="277"/>
                    <a:pt x="288" y="277"/>
                  </a:cubicBezTo>
                  <a:cubicBezTo>
                    <a:pt x="284" y="277"/>
                    <a:pt x="281" y="278"/>
                    <a:pt x="278" y="278"/>
                  </a:cubicBezTo>
                  <a:cubicBezTo>
                    <a:pt x="242" y="212"/>
                    <a:pt x="242" y="212"/>
                    <a:pt x="242" y="212"/>
                  </a:cubicBezTo>
                  <a:cubicBezTo>
                    <a:pt x="250" y="204"/>
                    <a:pt x="256" y="193"/>
                    <a:pt x="256" y="181"/>
                  </a:cubicBezTo>
                  <a:cubicBezTo>
                    <a:pt x="256" y="157"/>
                    <a:pt x="237" y="138"/>
                    <a:pt x="213" y="138"/>
                  </a:cubicBezTo>
                  <a:cubicBezTo>
                    <a:pt x="189" y="138"/>
                    <a:pt x="170" y="157"/>
                    <a:pt x="170" y="181"/>
                  </a:cubicBezTo>
                  <a:cubicBezTo>
                    <a:pt x="170" y="193"/>
                    <a:pt x="176" y="204"/>
                    <a:pt x="184" y="212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45" y="278"/>
                    <a:pt x="142" y="277"/>
                    <a:pt x="138" y="277"/>
                  </a:cubicBezTo>
                  <a:cubicBezTo>
                    <a:pt x="115" y="277"/>
                    <a:pt x="96" y="296"/>
                    <a:pt x="96" y="320"/>
                  </a:cubicBezTo>
                  <a:cubicBezTo>
                    <a:pt x="96" y="343"/>
                    <a:pt x="115" y="362"/>
                    <a:pt x="138" y="362"/>
                  </a:cubicBezTo>
                  <a:cubicBezTo>
                    <a:pt x="162" y="362"/>
                    <a:pt x="181" y="343"/>
                    <a:pt x="181" y="320"/>
                  </a:cubicBezTo>
                  <a:cubicBezTo>
                    <a:pt x="181" y="307"/>
                    <a:pt x="176" y="296"/>
                    <a:pt x="167" y="288"/>
                  </a:cubicBezTo>
                  <a:cubicBezTo>
                    <a:pt x="203" y="222"/>
                    <a:pt x="203" y="222"/>
                    <a:pt x="203" y="222"/>
                  </a:cubicBezTo>
                  <a:cubicBezTo>
                    <a:pt x="206" y="223"/>
                    <a:pt x="209" y="224"/>
                    <a:pt x="213" y="224"/>
                  </a:cubicBezTo>
                  <a:cubicBezTo>
                    <a:pt x="217" y="224"/>
                    <a:pt x="220" y="223"/>
                    <a:pt x="223" y="222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0" y="296"/>
                    <a:pt x="245" y="307"/>
                    <a:pt x="245" y="320"/>
                  </a:cubicBezTo>
                  <a:cubicBezTo>
                    <a:pt x="245" y="343"/>
                    <a:pt x="264" y="362"/>
                    <a:pt x="288" y="362"/>
                  </a:cubicBezTo>
                  <a:cubicBezTo>
                    <a:pt x="311" y="362"/>
                    <a:pt x="330" y="343"/>
                    <a:pt x="330" y="320"/>
                  </a:cubicBezTo>
                  <a:cubicBezTo>
                    <a:pt x="330" y="308"/>
                    <a:pt x="326" y="298"/>
                    <a:pt x="318" y="290"/>
                  </a:cubicBezTo>
                  <a:cubicBezTo>
                    <a:pt x="361" y="222"/>
                    <a:pt x="361" y="222"/>
                    <a:pt x="361" y="222"/>
                  </a:cubicBezTo>
                  <a:cubicBezTo>
                    <a:pt x="365" y="223"/>
                    <a:pt x="369" y="224"/>
                    <a:pt x="373" y="224"/>
                  </a:cubicBezTo>
                  <a:cubicBezTo>
                    <a:pt x="397" y="224"/>
                    <a:pt x="416" y="205"/>
                    <a:pt x="416" y="181"/>
                  </a:cubicBezTo>
                  <a:close/>
                  <a:moveTo>
                    <a:pt x="373" y="160"/>
                  </a:moveTo>
                  <a:cubicBezTo>
                    <a:pt x="361" y="160"/>
                    <a:pt x="352" y="169"/>
                    <a:pt x="352" y="181"/>
                  </a:cubicBezTo>
                  <a:cubicBezTo>
                    <a:pt x="352" y="193"/>
                    <a:pt x="361" y="202"/>
                    <a:pt x="373" y="202"/>
                  </a:cubicBezTo>
                  <a:cubicBezTo>
                    <a:pt x="385" y="202"/>
                    <a:pt x="394" y="193"/>
                    <a:pt x="394" y="181"/>
                  </a:cubicBezTo>
                  <a:cubicBezTo>
                    <a:pt x="394" y="169"/>
                    <a:pt x="385" y="160"/>
                    <a:pt x="373" y="16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0" name="Pentagon 39"/>
          <p:cNvSpPr/>
          <p:nvPr/>
        </p:nvSpPr>
        <p:spPr>
          <a:xfrm>
            <a:off x="277322" y="1638698"/>
            <a:ext cx="4197527" cy="429263"/>
          </a:xfrm>
          <a:prstGeom prst="homePlate">
            <a:avLst>
              <a:gd name="adj" fmla="val 38100"/>
            </a:avLst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Claims Management</a:t>
            </a:r>
          </a:p>
        </p:txBody>
      </p:sp>
      <p:sp>
        <p:nvSpPr>
          <p:cNvPr id="42" name="Oval 41"/>
          <p:cNvSpPr/>
          <p:nvPr/>
        </p:nvSpPr>
        <p:spPr>
          <a:xfrm>
            <a:off x="147080" y="1668153"/>
            <a:ext cx="370353" cy="3703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140" y="899980"/>
            <a:ext cx="9241960" cy="1476505"/>
          </a:xfrm>
        </p:spPr>
        <p:txBody>
          <a:bodyPr/>
          <a:lstStyle/>
          <a:p>
            <a:r>
              <a:rPr lang="en-US" sz="1800" dirty="0"/>
              <a:t>We started a pilot to improve the automation rates in our claims management with the application of machine learning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4457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Machine learning based claims adjudication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Daman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2902649" y="2469479"/>
            <a:ext cx="5256183" cy="3315521"/>
            <a:chOff x="1101003" y="2381250"/>
            <a:chExt cx="5069042" cy="3315521"/>
          </a:xfrm>
        </p:grpSpPr>
        <p:grpSp>
          <p:nvGrpSpPr>
            <p:cNvPr id="8" name="Group 7"/>
            <p:cNvGrpSpPr/>
            <p:nvPr/>
          </p:nvGrpSpPr>
          <p:grpSpPr>
            <a:xfrm>
              <a:off x="1101003" y="2381250"/>
              <a:ext cx="5069042" cy="3315521"/>
              <a:chOff x="1879655" y="2002841"/>
              <a:chExt cx="5863438" cy="397974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4903" y="3010056"/>
                <a:ext cx="2482429" cy="214481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55" r="49613"/>
              <a:stretch/>
            </p:blipFill>
            <p:spPr>
              <a:xfrm>
                <a:off x="5894055" y="2838450"/>
                <a:ext cx="853884" cy="75270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55" r="49613"/>
              <a:stretch/>
            </p:blipFill>
            <p:spPr>
              <a:xfrm>
                <a:off x="5894055" y="3705831"/>
                <a:ext cx="853884" cy="75270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55" r="49613"/>
              <a:stretch/>
            </p:blipFill>
            <p:spPr>
              <a:xfrm>
                <a:off x="5894055" y="4629991"/>
                <a:ext cx="853884" cy="752706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879655" y="2002841"/>
                <a:ext cx="2572836" cy="70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Claims Similarity</a:t>
                </a:r>
                <a:b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Space</a:t>
                </a:r>
                <a:endParaRPr lang="en-GB" sz="1600" dirty="0" err="1">
                  <a:solidFill>
                    <a:schemeClr val="tx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4" name="Straight Arrow Connector 13"/>
              <p:cNvCxnSpPr>
                <a:stCxn id="9" idx="3"/>
                <a:endCxn id="10" idx="1"/>
              </p:cNvCxnSpPr>
              <p:nvPr/>
            </p:nvCxnSpPr>
            <p:spPr>
              <a:xfrm flipV="1">
                <a:off x="5017332" y="3214803"/>
                <a:ext cx="876723" cy="8676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9" idx="3"/>
                <a:endCxn id="11" idx="1"/>
              </p:cNvCxnSpPr>
              <p:nvPr/>
            </p:nvCxnSpPr>
            <p:spPr>
              <a:xfrm flipV="1">
                <a:off x="5017332" y="4082184"/>
                <a:ext cx="876723" cy="2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3"/>
                <a:endCxn id="12" idx="1"/>
              </p:cNvCxnSpPr>
              <p:nvPr/>
            </p:nvCxnSpPr>
            <p:spPr>
              <a:xfrm>
                <a:off x="5017332" y="4082465"/>
                <a:ext cx="876723" cy="9238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954433" y="2005597"/>
                <a:ext cx="2680852" cy="70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Predict Medical decision</a:t>
                </a:r>
                <a:endParaRPr lang="en-GB" sz="1600" dirty="0" err="1">
                  <a:solidFill>
                    <a:schemeClr val="tx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868305" y="5149269"/>
                <a:ext cx="874788" cy="369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Accept</a:t>
                </a:r>
                <a:endParaRPr lang="en-GB" sz="1400" dirty="0" err="1">
                  <a:solidFill>
                    <a:schemeClr val="tx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4895691" y="2083336"/>
                <a:ext cx="3211" cy="3402523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633494" y="5382697"/>
                <a:ext cx="213681" cy="554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GB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278396" y="5428430"/>
                <a:ext cx="213681" cy="554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GB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880246" y="5272710"/>
              <a:ext cx="7196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Reject</a:t>
              </a:r>
              <a:endParaRPr lang="en-GB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309717" y="5159171"/>
              <a:ext cx="469597" cy="42131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81000" y="2214451"/>
            <a:ext cx="685800" cy="177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81000" y="3993005"/>
            <a:ext cx="685800" cy="22656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Brace 30"/>
          <p:cNvSpPr/>
          <p:nvPr/>
        </p:nvSpPr>
        <p:spPr>
          <a:xfrm>
            <a:off x="1219200" y="2214451"/>
            <a:ext cx="228600" cy="17785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580083" y="2916310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Manual</a:t>
            </a:r>
            <a:endParaRPr lang="en-GB" sz="1600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2021" y="4847895"/>
            <a:ext cx="1374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Static 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Automation</a:t>
            </a:r>
            <a:endParaRPr lang="en-GB" sz="1600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87285" y="5514016"/>
            <a:ext cx="2220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Machine Learning</a:t>
            </a:r>
            <a:endParaRPr lang="en-GB" sz="1600" b="1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59185" y="3542465"/>
            <a:ext cx="1374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Dynamic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Automation</a:t>
            </a:r>
            <a:endParaRPr lang="en-GB" sz="1600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Right Brace 38"/>
          <p:cNvSpPr/>
          <p:nvPr/>
        </p:nvSpPr>
        <p:spPr>
          <a:xfrm>
            <a:off x="1204186" y="4021917"/>
            <a:ext cx="243614" cy="22367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142319" y="6462296"/>
            <a:ext cx="1707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Claims Volume</a:t>
            </a:r>
            <a:endParaRPr lang="en-GB" sz="1600" dirty="0" err="1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3" name="Elbow Connector 42"/>
          <p:cNvCxnSpPr>
            <a:stCxn id="32" idx="3"/>
            <a:endCxn id="9" idx="1"/>
          </p:cNvCxnSpPr>
          <p:nvPr/>
        </p:nvCxnSpPr>
        <p:spPr>
          <a:xfrm>
            <a:off x="2500528" y="3085587"/>
            <a:ext cx="989507" cy="11164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974364" y="1576698"/>
            <a:ext cx="1263921" cy="575952"/>
            <a:chOff x="576321" y="5422508"/>
            <a:chExt cx="809813" cy="369021"/>
          </a:xfrm>
          <a:solidFill>
            <a:schemeClr val="accent2"/>
          </a:solidFill>
        </p:grpSpPr>
        <p:sp>
          <p:nvSpPr>
            <p:cNvPr id="35" name="Freeform 373"/>
            <p:cNvSpPr>
              <a:spLocks noChangeAspect="1" noEditPoints="1"/>
            </p:cNvSpPr>
            <p:nvPr/>
          </p:nvSpPr>
          <p:spPr bwMode="auto">
            <a:xfrm>
              <a:off x="1018152" y="5422508"/>
              <a:ext cx="367982" cy="367982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52 w 512"/>
                <a:gd name="T11" fmla="*/ 256 h 512"/>
                <a:gd name="T12" fmla="*/ 362 w 512"/>
                <a:gd name="T13" fmla="*/ 245 h 512"/>
                <a:gd name="T14" fmla="*/ 373 w 512"/>
                <a:gd name="T15" fmla="*/ 256 h 512"/>
                <a:gd name="T16" fmla="*/ 373 w 512"/>
                <a:gd name="T17" fmla="*/ 320 h 512"/>
                <a:gd name="T18" fmla="*/ 362 w 512"/>
                <a:gd name="T19" fmla="*/ 330 h 512"/>
                <a:gd name="T20" fmla="*/ 352 w 512"/>
                <a:gd name="T21" fmla="*/ 320 h 512"/>
                <a:gd name="T22" fmla="*/ 352 w 512"/>
                <a:gd name="T23" fmla="*/ 256 h 512"/>
                <a:gd name="T24" fmla="*/ 309 w 512"/>
                <a:gd name="T25" fmla="*/ 170 h 512"/>
                <a:gd name="T26" fmla="*/ 320 w 512"/>
                <a:gd name="T27" fmla="*/ 160 h 512"/>
                <a:gd name="T28" fmla="*/ 330 w 512"/>
                <a:gd name="T29" fmla="*/ 170 h 512"/>
                <a:gd name="T30" fmla="*/ 330 w 512"/>
                <a:gd name="T31" fmla="*/ 320 h 512"/>
                <a:gd name="T32" fmla="*/ 320 w 512"/>
                <a:gd name="T33" fmla="*/ 330 h 512"/>
                <a:gd name="T34" fmla="*/ 309 w 512"/>
                <a:gd name="T35" fmla="*/ 320 h 512"/>
                <a:gd name="T36" fmla="*/ 309 w 512"/>
                <a:gd name="T37" fmla="*/ 170 h 512"/>
                <a:gd name="T38" fmla="*/ 266 w 512"/>
                <a:gd name="T39" fmla="*/ 202 h 512"/>
                <a:gd name="T40" fmla="*/ 277 w 512"/>
                <a:gd name="T41" fmla="*/ 192 h 512"/>
                <a:gd name="T42" fmla="*/ 288 w 512"/>
                <a:gd name="T43" fmla="*/ 202 h 512"/>
                <a:gd name="T44" fmla="*/ 288 w 512"/>
                <a:gd name="T45" fmla="*/ 320 h 512"/>
                <a:gd name="T46" fmla="*/ 277 w 512"/>
                <a:gd name="T47" fmla="*/ 330 h 512"/>
                <a:gd name="T48" fmla="*/ 266 w 512"/>
                <a:gd name="T49" fmla="*/ 320 h 512"/>
                <a:gd name="T50" fmla="*/ 266 w 512"/>
                <a:gd name="T51" fmla="*/ 202 h 512"/>
                <a:gd name="T52" fmla="*/ 224 w 512"/>
                <a:gd name="T53" fmla="*/ 149 h 512"/>
                <a:gd name="T54" fmla="*/ 234 w 512"/>
                <a:gd name="T55" fmla="*/ 138 h 512"/>
                <a:gd name="T56" fmla="*/ 245 w 512"/>
                <a:gd name="T57" fmla="*/ 149 h 512"/>
                <a:gd name="T58" fmla="*/ 245 w 512"/>
                <a:gd name="T59" fmla="*/ 320 h 512"/>
                <a:gd name="T60" fmla="*/ 234 w 512"/>
                <a:gd name="T61" fmla="*/ 330 h 512"/>
                <a:gd name="T62" fmla="*/ 224 w 512"/>
                <a:gd name="T63" fmla="*/ 320 h 512"/>
                <a:gd name="T64" fmla="*/ 224 w 512"/>
                <a:gd name="T65" fmla="*/ 149 h 512"/>
                <a:gd name="T66" fmla="*/ 181 w 512"/>
                <a:gd name="T67" fmla="*/ 245 h 512"/>
                <a:gd name="T68" fmla="*/ 192 w 512"/>
                <a:gd name="T69" fmla="*/ 234 h 512"/>
                <a:gd name="T70" fmla="*/ 202 w 512"/>
                <a:gd name="T71" fmla="*/ 245 h 512"/>
                <a:gd name="T72" fmla="*/ 202 w 512"/>
                <a:gd name="T73" fmla="*/ 320 h 512"/>
                <a:gd name="T74" fmla="*/ 192 w 512"/>
                <a:gd name="T75" fmla="*/ 330 h 512"/>
                <a:gd name="T76" fmla="*/ 181 w 512"/>
                <a:gd name="T77" fmla="*/ 320 h 512"/>
                <a:gd name="T78" fmla="*/ 181 w 512"/>
                <a:gd name="T79" fmla="*/ 245 h 512"/>
                <a:gd name="T80" fmla="*/ 138 w 512"/>
                <a:gd name="T81" fmla="*/ 277 h 512"/>
                <a:gd name="T82" fmla="*/ 149 w 512"/>
                <a:gd name="T83" fmla="*/ 266 h 512"/>
                <a:gd name="T84" fmla="*/ 160 w 512"/>
                <a:gd name="T85" fmla="*/ 277 h 512"/>
                <a:gd name="T86" fmla="*/ 160 w 512"/>
                <a:gd name="T87" fmla="*/ 320 h 512"/>
                <a:gd name="T88" fmla="*/ 149 w 512"/>
                <a:gd name="T89" fmla="*/ 330 h 512"/>
                <a:gd name="T90" fmla="*/ 138 w 512"/>
                <a:gd name="T91" fmla="*/ 320 h 512"/>
                <a:gd name="T92" fmla="*/ 138 w 512"/>
                <a:gd name="T93" fmla="*/ 277 h 512"/>
                <a:gd name="T94" fmla="*/ 405 w 512"/>
                <a:gd name="T95" fmla="*/ 373 h 512"/>
                <a:gd name="T96" fmla="*/ 106 w 512"/>
                <a:gd name="T97" fmla="*/ 373 h 512"/>
                <a:gd name="T98" fmla="*/ 96 w 512"/>
                <a:gd name="T99" fmla="*/ 362 h 512"/>
                <a:gd name="T100" fmla="*/ 96 w 512"/>
                <a:gd name="T101" fmla="*/ 149 h 512"/>
                <a:gd name="T102" fmla="*/ 106 w 512"/>
                <a:gd name="T103" fmla="*/ 138 h 512"/>
                <a:gd name="T104" fmla="*/ 117 w 512"/>
                <a:gd name="T105" fmla="*/ 149 h 512"/>
                <a:gd name="T106" fmla="*/ 117 w 512"/>
                <a:gd name="T107" fmla="*/ 352 h 512"/>
                <a:gd name="T108" fmla="*/ 405 w 512"/>
                <a:gd name="T109" fmla="*/ 352 h 512"/>
                <a:gd name="T110" fmla="*/ 416 w 512"/>
                <a:gd name="T111" fmla="*/ 362 h 512"/>
                <a:gd name="T112" fmla="*/ 405 w 512"/>
                <a:gd name="T113" fmla="*/ 37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52" y="256"/>
                  </a:moveTo>
                  <a:cubicBezTo>
                    <a:pt x="352" y="250"/>
                    <a:pt x="356" y="245"/>
                    <a:pt x="362" y="245"/>
                  </a:cubicBezTo>
                  <a:cubicBezTo>
                    <a:pt x="368" y="245"/>
                    <a:pt x="373" y="250"/>
                    <a:pt x="373" y="256"/>
                  </a:cubicBezTo>
                  <a:cubicBezTo>
                    <a:pt x="373" y="320"/>
                    <a:pt x="373" y="320"/>
                    <a:pt x="373" y="320"/>
                  </a:cubicBezTo>
                  <a:cubicBezTo>
                    <a:pt x="373" y="326"/>
                    <a:pt x="368" y="330"/>
                    <a:pt x="362" y="330"/>
                  </a:cubicBezTo>
                  <a:cubicBezTo>
                    <a:pt x="356" y="330"/>
                    <a:pt x="352" y="326"/>
                    <a:pt x="352" y="320"/>
                  </a:cubicBezTo>
                  <a:lnTo>
                    <a:pt x="352" y="256"/>
                  </a:lnTo>
                  <a:close/>
                  <a:moveTo>
                    <a:pt x="309" y="170"/>
                  </a:moveTo>
                  <a:cubicBezTo>
                    <a:pt x="309" y="164"/>
                    <a:pt x="314" y="160"/>
                    <a:pt x="320" y="160"/>
                  </a:cubicBezTo>
                  <a:cubicBezTo>
                    <a:pt x="326" y="160"/>
                    <a:pt x="330" y="164"/>
                    <a:pt x="330" y="170"/>
                  </a:cubicBezTo>
                  <a:cubicBezTo>
                    <a:pt x="330" y="320"/>
                    <a:pt x="330" y="320"/>
                    <a:pt x="330" y="320"/>
                  </a:cubicBezTo>
                  <a:cubicBezTo>
                    <a:pt x="330" y="326"/>
                    <a:pt x="326" y="330"/>
                    <a:pt x="320" y="330"/>
                  </a:cubicBezTo>
                  <a:cubicBezTo>
                    <a:pt x="314" y="330"/>
                    <a:pt x="309" y="326"/>
                    <a:pt x="309" y="320"/>
                  </a:cubicBezTo>
                  <a:lnTo>
                    <a:pt x="309" y="170"/>
                  </a:lnTo>
                  <a:close/>
                  <a:moveTo>
                    <a:pt x="266" y="202"/>
                  </a:moveTo>
                  <a:cubicBezTo>
                    <a:pt x="266" y="196"/>
                    <a:pt x="271" y="192"/>
                    <a:pt x="277" y="192"/>
                  </a:cubicBezTo>
                  <a:cubicBezTo>
                    <a:pt x="283" y="192"/>
                    <a:pt x="288" y="196"/>
                    <a:pt x="288" y="20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8" y="326"/>
                    <a:pt x="283" y="330"/>
                    <a:pt x="277" y="330"/>
                  </a:cubicBezTo>
                  <a:cubicBezTo>
                    <a:pt x="271" y="330"/>
                    <a:pt x="266" y="326"/>
                    <a:pt x="266" y="320"/>
                  </a:cubicBezTo>
                  <a:lnTo>
                    <a:pt x="266" y="202"/>
                  </a:lnTo>
                  <a:close/>
                  <a:moveTo>
                    <a:pt x="224" y="149"/>
                  </a:moveTo>
                  <a:cubicBezTo>
                    <a:pt x="224" y="143"/>
                    <a:pt x="228" y="138"/>
                    <a:pt x="234" y="138"/>
                  </a:cubicBezTo>
                  <a:cubicBezTo>
                    <a:pt x="240" y="138"/>
                    <a:pt x="245" y="143"/>
                    <a:pt x="245" y="149"/>
                  </a:cubicBezTo>
                  <a:cubicBezTo>
                    <a:pt x="245" y="320"/>
                    <a:pt x="245" y="320"/>
                    <a:pt x="245" y="320"/>
                  </a:cubicBezTo>
                  <a:cubicBezTo>
                    <a:pt x="245" y="326"/>
                    <a:pt x="240" y="330"/>
                    <a:pt x="234" y="330"/>
                  </a:cubicBezTo>
                  <a:cubicBezTo>
                    <a:pt x="228" y="330"/>
                    <a:pt x="224" y="326"/>
                    <a:pt x="224" y="320"/>
                  </a:cubicBezTo>
                  <a:lnTo>
                    <a:pt x="224" y="149"/>
                  </a:lnTo>
                  <a:close/>
                  <a:moveTo>
                    <a:pt x="181" y="245"/>
                  </a:moveTo>
                  <a:cubicBezTo>
                    <a:pt x="181" y="239"/>
                    <a:pt x="186" y="234"/>
                    <a:pt x="192" y="234"/>
                  </a:cubicBezTo>
                  <a:cubicBezTo>
                    <a:pt x="198" y="234"/>
                    <a:pt x="202" y="239"/>
                    <a:pt x="202" y="245"/>
                  </a:cubicBezTo>
                  <a:cubicBezTo>
                    <a:pt x="202" y="320"/>
                    <a:pt x="202" y="320"/>
                    <a:pt x="202" y="320"/>
                  </a:cubicBezTo>
                  <a:cubicBezTo>
                    <a:pt x="202" y="326"/>
                    <a:pt x="198" y="330"/>
                    <a:pt x="192" y="330"/>
                  </a:cubicBezTo>
                  <a:cubicBezTo>
                    <a:pt x="186" y="330"/>
                    <a:pt x="181" y="326"/>
                    <a:pt x="181" y="320"/>
                  </a:cubicBezTo>
                  <a:lnTo>
                    <a:pt x="181" y="245"/>
                  </a:lnTo>
                  <a:close/>
                  <a:moveTo>
                    <a:pt x="138" y="277"/>
                  </a:moveTo>
                  <a:cubicBezTo>
                    <a:pt x="138" y="271"/>
                    <a:pt x="143" y="266"/>
                    <a:pt x="149" y="266"/>
                  </a:cubicBezTo>
                  <a:cubicBezTo>
                    <a:pt x="155" y="266"/>
                    <a:pt x="160" y="271"/>
                    <a:pt x="160" y="277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0" y="326"/>
                    <a:pt x="155" y="330"/>
                    <a:pt x="149" y="330"/>
                  </a:cubicBezTo>
                  <a:cubicBezTo>
                    <a:pt x="143" y="330"/>
                    <a:pt x="138" y="326"/>
                    <a:pt x="138" y="320"/>
                  </a:cubicBezTo>
                  <a:lnTo>
                    <a:pt x="138" y="277"/>
                  </a:lnTo>
                  <a:close/>
                  <a:moveTo>
                    <a:pt x="405" y="373"/>
                  </a:moveTo>
                  <a:cubicBezTo>
                    <a:pt x="106" y="373"/>
                    <a:pt x="106" y="373"/>
                    <a:pt x="106" y="373"/>
                  </a:cubicBezTo>
                  <a:cubicBezTo>
                    <a:pt x="100" y="373"/>
                    <a:pt x="96" y="368"/>
                    <a:pt x="96" y="362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6" y="143"/>
                    <a:pt x="100" y="138"/>
                    <a:pt x="106" y="138"/>
                  </a:cubicBezTo>
                  <a:cubicBezTo>
                    <a:pt x="112" y="138"/>
                    <a:pt x="117" y="143"/>
                    <a:pt x="117" y="149"/>
                  </a:cubicBezTo>
                  <a:cubicBezTo>
                    <a:pt x="117" y="352"/>
                    <a:pt x="117" y="352"/>
                    <a:pt x="117" y="352"/>
                  </a:cubicBezTo>
                  <a:cubicBezTo>
                    <a:pt x="405" y="352"/>
                    <a:pt x="405" y="352"/>
                    <a:pt x="405" y="352"/>
                  </a:cubicBezTo>
                  <a:cubicBezTo>
                    <a:pt x="411" y="352"/>
                    <a:pt x="416" y="356"/>
                    <a:pt x="416" y="362"/>
                  </a:cubicBezTo>
                  <a:cubicBezTo>
                    <a:pt x="416" y="368"/>
                    <a:pt x="411" y="373"/>
                    <a:pt x="405" y="37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469"/>
            <p:cNvSpPr>
              <a:spLocks noChangeAspect="1" noEditPoints="1"/>
            </p:cNvSpPr>
            <p:nvPr/>
          </p:nvSpPr>
          <p:spPr bwMode="auto">
            <a:xfrm>
              <a:off x="576321" y="5422508"/>
              <a:ext cx="369021" cy="369021"/>
            </a:xfrm>
            <a:custGeom>
              <a:avLst/>
              <a:gdLst>
                <a:gd name="T0" fmla="*/ 309 w 512"/>
                <a:gd name="T1" fmla="*/ 320 h 512"/>
                <a:gd name="T2" fmla="*/ 288 w 512"/>
                <a:gd name="T3" fmla="*/ 341 h 512"/>
                <a:gd name="T4" fmla="*/ 266 w 512"/>
                <a:gd name="T5" fmla="*/ 320 h 512"/>
                <a:gd name="T6" fmla="*/ 288 w 512"/>
                <a:gd name="T7" fmla="*/ 298 h 512"/>
                <a:gd name="T8" fmla="*/ 309 w 512"/>
                <a:gd name="T9" fmla="*/ 320 h 512"/>
                <a:gd name="T10" fmla="*/ 213 w 512"/>
                <a:gd name="T11" fmla="*/ 160 h 512"/>
                <a:gd name="T12" fmla="*/ 192 w 512"/>
                <a:gd name="T13" fmla="*/ 181 h 512"/>
                <a:gd name="T14" fmla="*/ 213 w 512"/>
                <a:gd name="T15" fmla="*/ 202 h 512"/>
                <a:gd name="T16" fmla="*/ 234 w 512"/>
                <a:gd name="T17" fmla="*/ 181 h 512"/>
                <a:gd name="T18" fmla="*/ 213 w 512"/>
                <a:gd name="T19" fmla="*/ 160 h 512"/>
                <a:gd name="T20" fmla="*/ 138 w 512"/>
                <a:gd name="T21" fmla="*/ 298 h 512"/>
                <a:gd name="T22" fmla="*/ 117 w 512"/>
                <a:gd name="T23" fmla="*/ 320 h 512"/>
                <a:gd name="T24" fmla="*/ 138 w 512"/>
                <a:gd name="T25" fmla="*/ 341 h 512"/>
                <a:gd name="T26" fmla="*/ 160 w 512"/>
                <a:gd name="T27" fmla="*/ 320 h 512"/>
                <a:gd name="T28" fmla="*/ 138 w 512"/>
                <a:gd name="T29" fmla="*/ 298 h 512"/>
                <a:gd name="T30" fmla="*/ 512 w 512"/>
                <a:gd name="T31" fmla="*/ 256 h 512"/>
                <a:gd name="T32" fmla="*/ 256 w 512"/>
                <a:gd name="T33" fmla="*/ 512 h 512"/>
                <a:gd name="T34" fmla="*/ 0 w 512"/>
                <a:gd name="T35" fmla="*/ 256 h 512"/>
                <a:gd name="T36" fmla="*/ 256 w 512"/>
                <a:gd name="T37" fmla="*/ 0 h 512"/>
                <a:gd name="T38" fmla="*/ 512 w 512"/>
                <a:gd name="T39" fmla="*/ 256 h 512"/>
                <a:gd name="T40" fmla="*/ 416 w 512"/>
                <a:gd name="T41" fmla="*/ 181 h 512"/>
                <a:gd name="T42" fmla="*/ 373 w 512"/>
                <a:gd name="T43" fmla="*/ 138 h 512"/>
                <a:gd name="T44" fmla="*/ 330 w 512"/>
                <a:gd name="T45" fmla="*/ 181 h 512"/>
                <a:gd name="T46" fmla="*/ 342 w 512"/>
                <a:gd name="T47" fmla="*/ 211 h 512"/>
                <a:gd name="T48" fmla="*/ 300 w 512"/>
                <a:gd name="T49" fmla="*/ 279 h 512"/>
                <a:gd name="T50" fmla="*/ 288 w 512"/>
                <a:gd name="T51" fmla="*/ 277 h 512"/>
                <a:gd name="T52" fmla="*/ 278 w 512"/>
                <a:gd name="T53" fmla="*/ 278 h 512"/>
                <a:gd name="T54" fmla="*/ 242 w 512"/>
                <a:gd name="T55" fmla="*/ 212 h 512"/>
                <a:gd name="T56" fmla="*/ 256 w 512"/>
                <a:gd name="T57" fmla="*/ 181 h 512"/>
                <a:gd name="T58" fmla="*/ 213 w 512"/>
                <a:gd name="T59" fmla="*/ 138 h 512"/>
                <a:gd name="T60" fmla="*/ 170 w 512"/>
                <a:gd name="T61" fmla="*/ 181 h 512"/>
                <a:gd name="T62" fmla="*/ 184 w 512"/>
                <a:gd name="T63" fmla="*/ 212 h 512"/>
                <a:gd name="T64" fmla="*/ 148 w 512"/>
                <a:gd name="T65" fmla="*/ 278 h 512"/>
                <a:gd name="T66" fmla="*/ 138 w 512"/>
                <a:gd name="T67" fmla="*/ 277 h 512"/>
                <a:gd name="T68" fmla="*/ 96 w 512"/>
                <a:gd name="T69" fmla="*/ 320 h 512"/>
                <a:gd name="T70" fmla="*/ 138 w 512"/>
                <a:gd name="T71" fmla="*/ 362 h 512"/>
                <a:gd name="T72" fmla="*/ 181 w 512"/>
                <a:gd name="T73" fmla="*/ 320 h 512"/>
                <a:gd name="T74" fmla="*/ 167 w 512"/>
                <a:gd name="T75" fmla="*/ 288 h 512"/>
                <a:gd name="T76" fmla="*/ 203 w 512"/>
                <a:gd name="T77" fmla="*/ 222 h 512"/>
                <a:gd name="T78" fmla="*/ 213 w 512"/>
                <a:gd name="T79" fmla="*/ 224 h 512"/>
                <a:gd name="T80" fmla="*/ 223 w 512"/>
                <a:gd name="T81" fmla="*/ 222 h 512"/>
                <a:gd name="T82" fmla="*/ 259 w 512"/>
                <a:gd name="T83" fmla="*/ 288 h 512"/>
                <a:gd name="T84" fmla="*/ 245 w 512"/>
                <a:gd name="T85" fmla="*/ 320 h 512"/>
                <a:gd name="T86" fmla="*/ 288 w 512"/>
                <a:gd name="T87" fmla="*/ 362 h 512"/>
                <a:gd name="T88" fmla="*/ 330 w 512"/>
                <a:gd name="T89" fmla="*/ 320 h 512"/>
                <a:gd name="T90" fmla="*/ 318 w 512"/>
                <a:gd name="T91" fmla="*/ 290 h 512"/>
                <a:gd name="T92" fmla="*/ 361 w 512"/>
                <a:gd name="T93" fmla="*/ 222 h 512"/>
                <a:gd name="T94" fmla="*/ 373 w 512"/>
                <a:gd name="T95" fmla="*/ 224 h 512"/>
                <a:gd name="T96" fmla="*/ 416 w 512"/>
                <a:gd name="T97" fmla="*/ 181 h 512"/>
                <a:gd name="T98" fmla="*/ 373 w 512"/>
                <a:gd name="T99" fmla="*/ 160 h 512"/>
                <a:gd name="T100" fmla="*/ 352 w 512"/>
                <a:gd name="T101" fmla="*/ 181 h 512"/>
                <a:gd name="T102" fmla="*/ 373 w 512"/>
                <a:gd name="T103" fmla="*/ 202 h 512"/>
                <a:gd name="T104" fmla="*/ 394 w 512"/>
                <a:gd name="T105" fmla="*/ 181 h 512"/>
                <a:gd name="T106" fmla="*/ 373 w 512"/>
                <a:gd name="T107" fmla="*/ 16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2" h="512">
                  <a:moveTo>
                    <a:pt x="309" y="320"/>
                  </a:moveTo>
                  <a:cubicBezTo>
                    <a:pt x="309" y="331"/>
                    <a:pt x="299" y="341"/>
                    <a:pt x="288" y="341"/>
                  </a:cubicBezTo>
                  <a:cubicBezTo>
                    <a:pt x="276" y="341"/>
                    <a:pt x="266" y="331"/>
                    <a:pt x="266" y="320"/>
                  </a:cubicBezTo>
                  <a:cubicBezTo>
                    <a:pt x="266" y="308"/>
                    <a:pt x="276" y="298"/>
                    <a:pt x="288" y="298"/>
                  </a:cubicBezTo>
                  <a:cubicBezTo>
                    <a:pt x="299" y="298"/>
                    <a:pt x="309" y="308"/>
                    <a:pt x="309" y="320"/>
                  </a:cubicBezTo>
                  <a:close/>
                  <a:moveTo>
                    <a:pt x="213" y="160"/>
                  </a:moveTo>
                  <a:cubicBezTo>
                    <a:pt x="201" y="160"/>
                    <a:pt x="192" y="169"/>
                    <a:pt x="192" y="181"/>
                  </a:cubicBezTo>
                  <a:cubicBezTo>
                    <a:pt x="192" y="193"/>
                    <a:pt x="201" y="202"/>
                    <a:pt x="213" y="202"/>
                  </a:cubicBezTo>
                  <a:cubicBezTo>
                    <a:pt x="225" y="202"/>
                    <a:pt x="234" y="193"/>
                    <a:pt x="234" y="181"/>
                  </a:cubicBezTo>
                  <a:cubicBezTo>
                    <a:pt x="234" y="169"/>
                    <a:pt x="225" y="160"/>
                    <a:pt x="213" y="160"/>
                  </a:cubicBezTo>
                  <a:close/>
                  <a:moveTo>
                    <a:pt x="138" y="298"/>
                  </a:moveTo>
                  <a:cubicBezTo>
                    <a:pt x="127" y="298"/>
                    <a:pt x="117" y="308"/>
                    <a:pt x="117" y="320"/>
                  </a:cubicBezTo>
                  <a:cubicBezTo>
                    <a:pt x="117" y="331"/>
                    <a:pt x="127" y="341"/>
                    <a:pt x="138" y="341"/>
                  </a:cubicBezTo>
                  <a:cubicBezTo>
                    <a:pt x="150" y="341"/>
                    <a:pt x="160" y="331"/>
                    <a:pt x="160" y="320"/>
                  </a:cubicBezTo>
                  <a:cubicBezTo>
                    <a:pt x="160" y="308"/>
                    <a:pt x="150" y="298"/>
                    <a:pt x="138" y="298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181"/>
                  </a:moveTo>
                  <a:cubicBezTo>
                    <a:pt x="416" y="157"/>
                    <a:pt x="397" y="138"/>
                    <a:pt x="373" y="138"/>
                  </a:cubicBezTo>
                  <a:cubicBezTo>
                    <a:pt x="349" y="138"/>
                    <a:pt x="330" y="157"/>
                    <a:pt x="330" y="181"/>
                  </a:cubicBezTo>
                  <a:cubicBezTo>
                    <a:pt x="330" y="192"/>
                    <a:pt x="335" y="203"/>
                    <a:pt x="342" y="211"/>
                  </a:cubicBezTo>
                  <a:cubicBezTo>
                    <a:pt x="300" y="279"/>
                    <a:pt x="300" y="279"/>
                    <a:pt x="300" y="279"/>
                  </a:cubicBezTo>
                  <a:cubicBezTo>
                    <a:pt x="296" y="278"/>
                    <a:pt x="292" y="277"/>
                    <a:pt x="288" y="277"/>
                  </a:cubicBezTo>
                  <a:cubicBezTo>
                    <a:pt x="284" y="277"/>
                    <a:pt x="281" y="278"/>
                    <a:pt x="278" y="278"/>
                  </a:cubicBezTo>
                  <a:cubicBezTo>
                    <a:pt x="242" y="212"/>
                    <a:pt x="242" y="212"/>
                    <a:pt x="242" y="212"/>
                  </a:cubicBezTo>
                  <a:cubicBezTo>
                    <a:pt x="250" y="204"/>
                    <a:pt x="256" y="193"/>
                    <a:pt x="256" y="181"/>
                  </a:cubicBezTo>
                  <a:cubicBezTo>
                    <a:pt x="256" y="157"/>
                    <a:pt x="237" y="138"/>
                    <a:pt x="213" y="138"/>
                  </a:cubicBezTo>
                  <a:cubicBezTo>
                    <a:pt x="189" y="138"/>
                    <a:pt x="170" y="157"/>
                    <a:pt x="170" y="181"/>
                  </a:cubicBezTo>
                  <a:cubicBezTo>
                    <a:pt x="170" y="193"/>
                    <a:pt x="176" y="204"/>
                    <a:pt x="184" y="212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45" y="278"/>
                    <a:pt x="142" y="277"/>
                    <a:pt x="138" y="277"/>
                  </a:cubicBezTo>
                  <a:cubicBezTo>
                    <a:pt x="115" y="277"/>
                    <a:pt x="96" y="296"/>
                    <a:pt x="96" y="320"/>
                  </a:cubicBezTo>
                  <a:cubicBezTo>
                    <a:pt x="96" y="343"/>
                    <a:pt x="115" y="362"/>
                    <a:pt x="138" y="362"/>
                  </a:cubicBezTo>
                  <a:cubicBezTo>
                    <a:pt x="162" y="362"/>
                    <a:pt x="181" y="343"/>
                    <a:pt x="181" y="320"/>
                  </a:cubicBezTo>
                  <a:cubicBezTo>
                    <a:pt x="181" y="307"/>
                    <a:pt x="176" y="296"/>
                    <a:pt x="167" y="288"/>
                  </a:cubicBezTo>
                  <a:cubicBezTo>
                    <a:pt x="203" y="222"/>
                    <a:pt x="203" y="222"/>
                    <a:pt x="203" y="222"/>
                  </a:cubicBezTo>
                  <a:cubicBezTo>
                    <a:pt x="206" y="223"/>
                    <a:pt x="209" y="224"/>
                    <a:pt x="213" y="224"/>
                  </a:cubicBezTo>
                  <a:cubicBezTo>
                    <a:pt x="217" y="224"/>
                    <a:pt x="220" y="223"/>
                    <a:pt x="223" y="222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0" y="296"/>
                    <a:pt x="245" y="307"/>
                    <a:pt x="245" y="320"/>
                  </a:cubicBezTo>
                  <a:cubicBezTo>
                    <a:pt x="245" y="343"/>
                    <a:pt x="264" y="362"/>
                    <a:pt x="288" y="362"/>
                  </a:cubicBezTo>
                  <a:cubicBezTo>
                    <a:pt x="311" y="362"/>
                    <a:pt x="330" y="343"/>
                    <a:pt x="330" y="320"/>
                  </a:cubicBezTo>
                  <a:cubicBezTo>
                    <a:pt x="330" y="308"/>
                    <a:pt x="326" y="298"/>
                    <a:pt x="318" y="290"/>
                  </a:cubicBezTo>
                  <a:cubicBezTo>
                    <a:pt x="361" y="222"/>
                    <a:pt x="361" y="222"/>
                    <a:pt x="361" y="222"/>
                  </a:cubicBezTo>
                  <a:cubicBezTo>
                    <a:pt x="365" y="223"/>
                    <a:pt x="369" y="224"/>
                    <a:pt x="373" y="224"/>
                  </a:cubicBezTo>
                  <a:cubicBezTo>
                    <a:pt x="397" y="224"/>
                    <a:pt x="416" y="205"/>
                    <a:pt x="416" y="181"/>
                  </a:cubicBezTo>
                  <a:close/>
                  <a:moveTo>
                    <a:pt x="373" y="160"/>
                  </a:moveTo>
                  <a:cubicBezTo>
                    <a:pt x="361" y="160"/>
                    <a:pt x="352" y="169"/>
                    <a:pt x="352" y="181"/>
                  </a:cubicBezTo>
                  <a:cubicBezTo>
                    <a:pt x="352" y="193"/>
                    <a:pt x="361" y="202"/>
                    <a:pt x="373" y="202"/>
                  </a:cubicBezTo>
                  <a:cubicBezTo>
                    <a:pt x="385" y="202"/>
                    <a:pt x="394" y="193"/>
                    <a:pt x="394" y="181"/>
                  </a:cubicBezTo>
                  <a:cubicBezTo>
                    <a:pt x="394" y="169"/>
                    <a:pt x="385" y="160"/>
                    <a:pt x="373" y="16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0" name="Pentagon 39"/>
          <p:cNvSpPr/>
          <p:nvPr/>
        </p:nvSpPr>
        <p:spPr>
          <a:xfrm>
            <a:off x="277322" y="1638698"/>
            <a:ext cx="4197527" cy="429263"/>
          </a:xfrm>
          <a:prstGeom prst="homePlate">
            <a:avLst>
              <a:gd name="adj" fmla="val 38100"/>
            </a:avLst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Claims Management</a:t>
            </a:r>
          </a:p>
        </p:txBody>
      </p:sp>
      <p:sp>
        <p:nvSpPr>
          <p:cNvPr id="42" name="Oval 41"/>
          <p:cNvSpPr/>
          <p:nvPr/>
        </p:nvSpPr>
        <p:spPr>
          <a:xfrm>
            <a:off x="147080" y="1668153"/>
            <a:ext cx="370353" cy="3703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140" y="899980"/>
            <a:ext cx="9241960" cy="1476505"/>
          </a:xfrm>
        </p:spPr>
        <p:txBody>
          <a:bodyPr/>
          <a:lstStyle/>
          <a:p>
            <a:r>
              <a:rPr lang="en-US" sz="1800" dirty="0"/>
              <a:t>We started a pilot to improve the automation rates in our claims management with the application of machine learning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8486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235662" y="2025826"/>
            <a:ext cx="1270848" cy="580106"/>
            <a:chOff x="5359786" y="5084830"/>
            <a:chExt cx="809856" cy="369676"/>
          </a:xfrm>
          <a:solidFill>
            <a:schemeClr val="accent2"/>
          </a:solidFill>
        </p:grpSpPr>
        <p:sp>
          <p:nvSpPr>
            <p:cNvPr id="22" name="Freeform 765"/>
            <p:cNvSpPr>
              <a:spLocks noChangeAspect="1" noEditPoints="1"/>
            </p:cNvSpPr>
            <p:nvPr/>
          </p:nvSpPr>
          <p:spPr bwMode="auto">
            <a:xfrm>
              <a:off x="5359786" y="5084830"/>
              <a:ext cx="369676" cy="369676"/>
            </a:xfrm>
            <a:custGeom>
              <a:avLst/>
              <a:gdLst>
                <a:gd name="T0" fmla="*/ 213 w 512"/>
                <a:gd name="T1" fmla="*/ 160 h 512"/>
                <a:gd name="T2" fmla="*/ 256 w 512"/>
                <a:gd name="T3" fmla="*/ 117 h 512"/>
                <a:gd name="T4" fmla="*/ 298 w 512"/>
                <a:gd name="T5" fmla="*/ 160 h 512"/>
                <a:gd name="T6" fmla="*/ 256 w 512"/>
                <a:gd name="T7" fmla="*/ 202 h 512"/>
                <a:gd name="T8" fmla="*/ 213 w 512"/>
                <a:gd name="T9" fmla="*/ 160 h 512"/>
                <a:gd name="T10" fmla="*/ 512 w 512"/>
                <a:gd name="T11" fmla="*/ 256 h 512"/>
                <a:gd name="T12" fmla="*/ 256 w 512"/>
                <a:gd name="T13" fmla="*/ 512 h 512"/>
                <a:gd name="T14" fmla="*/ 0 w 512"/>
                <a:gd name="T15" fmla="*/ 256 h 512"/>
                <a:gd name="T16" fmla="*/ 256 w 512"/>
                <a:gd name="T17" fmla="*/ 0 h 512"/>
                <a:gd name="T18" fmla="*/ 512 w 512"/>
                <a:gd name="T19" fmla="*/ 256 h 512"/>
                <a:gd name="T20" fmla="*/ 192 w 512"/>
                <a:gd name="T21" fmla="*/ 160 h 512"/>
                <a:gd name="T22" fmla="*/ 256 w 512"/>
                <a:gd name="T23" fmla="*/ 224 h 512"/>
                <a:gd name="T24" fmla="*/ 320 w 512"/>
                <a:gd name="T25" fmla="*/ 160 h 512"/>
                <a:gd name="T26" fmla="*/ 256 w 512"/>
                <a:gd name="T27" fmla="*/ 96 h 512"/>
                <a:gd name="T28" fmla="*/ 192 w 512"/>
                <a:gd name="T29" fmla="*/ 160 h 512"/>
                <a:gd name="T30" fmla="*/ 384 w 512"/>
                <a:gd name="T31" fmla="*/ 309 h 512"/>
                <a:gd name="T32" fmla="*/ 320 w 512"/>
                <a:gd name="T33" fmla="*/ 245 h 512"/>
                <a:gd name="T34" fmla="*/ 192 w 512"/>
                <a:gd name="T35" fmla="*/ 245 h 512"/>
                <a:gd name="T36" fmla="*/ 128 w 512"/>
                <a:gd name="T37" fmla="*/ 309 h 512"/>
                <a:gd name="T38" fmla="*/ 128 w 512"/>
                <a:gd name="T39" fmla="*/ 405 h 512"/>
                <a:gd name="T40" fmla="*/ 138 w 512"/>
                <a:gd name="T41" fmla="*/ 416 h 512"/>
                <a:gd name="T42" fmla="*/ 149 w 512"/>
                <a:gd name="T43" fmla="*/ 405 h 512"/>
                <a:gd name="T44" fmla="*/ 149 w 512"/>
                <a:gd name="T45" fmla="*/ 309 h 512"/>
                <a:gd name="T46" fmla="*/ 192 w 512"/>
                <a:gd name="T47" fmla="*/ 266 h 512"/>
                <a:gd name="T48" fmla="*/ 320 w 512"/>
                <a:gd name="T49" fmla="*/ 266 h 512"/>
                <a:gd name="T50" fmla="*/ 362 w 512"/>
                <a:gd name="T51" fmla="*/ 309 h 512"/>
                <a:gd name="T52" fmla="*/ 362 w 512"/>
                <a:gd name="T53" fmla="*/ 405 h 512"/>
                <a:gd name="T54" fmla="*/ 373 w 512"/>
                <a:gd name="T55" fmla="*/ 416 h 512"/>
                <a:gd name="T56" fmla="*/ 384 w 512"/>
                <a:gd name="T57" fmla="*/ 405 h 512"/>
                <a:gd name="T58" fmla="*/ 384 w 512"/>
                <a:gd name="T59" fmla="*/ 30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2" h="512">
                  <a:moveTo>
                    <a:pt x="213" y="160"/>
                  </a:moveTo>
                  <a:cubicBezTo>
                    <a:pt x="213" y="136"/>
                    <a:pt x="232" y="117"/>
                    <a:pt x="256" y="117"/>
                  </a:cubicBezTo>
                  <a:cubicBezTo>
                    <a:pt x="279" y="117"/>
                    <a:pt x="298" y="136"/>
                    <a:pt x="298" y="160"/>
                  </a:cubicBezTo>
                  <a:cubicBezTo>
                    <a:pt x="298" y="183"/>
                    <a:pt x="279" y="202"/>
                    <a:pt x="256" y="202"/>
                  </a:cubicBezTo>
                  <a:cubicBezTo>
                    <a:pt x="232" y="202"/>
                    <a:pt x="213" y="183"/>
                    <a:pt x="213" y="160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192" y="160"/>
                  </a:moveTo>
                  <a:cubicBezTo>
                    <a:pt x="192" y="195"/>
                    <a:pt x="220" y="224"/>
                    <a:pt x="256" y="224"/>
                  </a:cubicBezTo>
                  <a:cubicBezTo>
                    <a:pt x="291" y="224"/>
                    <a:pt x="320" y="195"/>
                    <a:pt x="320" y="160"/>
                  </a:cubicBezTo>
                  <a:cubicBezTo>
                    <a:pt x="320" y="124"/>
                    <a:pt x="291" y="96"/>
                    <a:pt x="256" y="96"/>
                  </a:cubicBezTo>
                  <a:cubicBezTo>
                    <a:pt x="220" y="96"/>
                    <a:pt x="192" y="124"/>
                    <a:pt x="192" y="160"/>
                  </a:cubicBezTo>
                  <a:close/>
                  <a:moveTo>
                    <a:pt x="384" y="309"/>
                  </a:moveTo>
                  <a:cubicBezTo>
                    <a:pt x="384" y="274"/>
                    <a:pt x="355" y="245"/>
                    <a:pt x="320" y="245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56" y="245"/>
                    <a:pt x="128" y="274"/>
                    <a:pt x="128" y="309"/>
                  </a:cubicBezTo>
                  <a:cubicBezTo>
                    <a:pt x="128" y="405"/>
                    <a:pt x="128" y="405"/>
                    <a:pt x="128" y="405"/>
                  </a:cubicBezTo>
                  <a:cubicBezTo>
                    <a:pt x="128" y="411"/>
                    <a:pt x="132" y="416"/>
                    <a:pt x="138" y="416"/>
                  </a:cubicBezTo>
                  <a:cubicBezTo>
                    <a:pt x="144" y="416"/>
                    <a:pt x="149" y="411"/>
                    <a:pt x="149" y="405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285"/>
                    <a:pt x="168" y="266"/>
                    <a:pt x="192" y="266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43" y="266"/>
                    <a:pt x="362" y="285"/>
                    <a:pt x="362" y="309"/>
                  </a:cubicBezTo>
                  <a:cubicBezTo>
                    <a:pt x="362" y="405"/>
                    <a:pt x="362" y="405"/>
                    <a:pt x="362" y="405"/>
                  </a:cubicBezTo>
                  <a:cubicBezTo>
                    <a:pt x="362" y="411"/>
                    <a:pt x="367" y="416"/>
                    <a:pt x="373" y="416"/>
                  </a:cubicBezTo>
                  <a:cubicBezTo>
                    <a:pt x="379" y="416"/>
                    <a:pt x="384" y="411"/>
                    <a:pt x="384" y="405"/>
                  </a:cubicBezTo>
                  <a:lnTo>
                    <a:pt x="384" y="30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64"/>
            <p:cNvSpPr>
              <a:spLocks noChangeAspect="1" noEditPoints="1"/>
            </p:cNvSpPr>
            <p:nvPr/>
          </p:nvSpPr>
          <p:spPr bwMode="auto">
            <a:xfrm>
              <a:off x="5800578" y="5086524"/>
              <a:ext cx="369064" cy="367982"/>
            </a:xfrm>
            <a:custGeom>
              <a:avLst/>
              <a:gdLst>
                <a:gd name="T0" fmla="*/ 0 w 512"/>
                <a:gd name="T1" fmla="*/ 256 h 512"/>
                <a:gd name="T2" fmla="*/ 512 w 512"/>
                <a:gd name="T3" fmla="*/ 256 h 512"/>
                <a:gd name="T4" fmla="*/ 117 w 512"/>
                <a:gd name="T5" fmla="*/ 362 h 512"/>
                <a:gd name="T6" fmla="*/ 96 w 512"/>
                <a:gd name="T7" fmla="*/ 362 h 512"/>
                <a:gd name="T8" fmla="*/ 106 w 512"/>
                <a:gd name="T9" fmla="*/ 330 h 512"/>
                <a:gd name="T10" fmla="*/ 117 w 512"/>
                <a:gd name="T11" fmla="*/ 362 h 512"/>
                <a:gd name="T12" fmla="*/ 149 w 512"/>
                <a:gd name="T13" fmla="*/ 373 h 512"/>
                <a:gd name="T14" fmla="*/ 138 w 512"/>
                <a:gd name="T15" fmla="*/ 320 h 512"/>
                <a:gd name="T16" fmla="*/ 160 w 512"/>
                <a:gd name="T17" fmla="*/ 320 h 512"/>
                <a:gd name="T18" fmla="*/ 202 w 512"/>
                <a:gd name="T19" fmla="*/ 362 h 512"/>
                <a:gd name="T20" fmla="*/ 181 w 512"/>
                <a:gd name="T21" fmla="*/ 362 h 512"/>
                <a:gd name="T22" fmla="*/ 192 w 512"/>
                <a:gd name="T23" fmla="*/ 277 h 512"/>
                <a:gd name="T24" fmla="*/ 202 w 512"/>
                <a:gd name="T25" fmla="*/ 362 h 512"/>
                <a:gd name="T26" fmla="*/ 234 w 512"/>
                <a:gd name="T27" fmla="*/ 373 h 512"/>
                <a:gd name="T28" fmla="*/ 224 w 512"/>
                <a:gd name="T29" fmla="*/ 277 h 512"/>
                <a:gd name="T30" fmla="*/ 245 w 512"/>
                <a:gd name="T31" fmla="*/ 277 h 512"/>
                <a:gd name="T32" fmla="*/ 288 w 512"/>
                <a:gd name="T33" fmla="*/ 362 h 512"/>
                <a:gd name="T34" fmla="*/ 266 w 512"/>
                <a:gd name="T35" fmla="*/ 362 h 512"/>
                <a:gd name="T36" fmla="*/ 277 w 512"/>
                <a:gd name="T37" fmla="*/ 266 h 512"/>
                <a:gd name="T38" fmla="*/ 288 w 512"/>
                <a:gd name="T39" fmla="*/ 362 h 512"/>
                <a:gd name="T40" fmla="*/ 320 w 512"/>
                <a:gd name="T41" fmla="*/ 373 h 512"/>
                <a:gd name="T42" fmla="*/ 309 w 512"/>
                <a:gd name="T43" fmla="*/ 245 h 512"/>
                <a:gd name="T44" fmla="*/ 330 w 512"/>
                <a:gd name="T45" fmla="*/ 245 h 512"/>
                <a:gd name="T46" fmla="*/ 373 w 512"/>
                <a:gd name="T47" fmla="*/ 362 h 512"/>
                <a:gd name="T48" fmla="*/ 352 w 512"/>
                <a:gd name="T49" fmla="*/ 362 h 512"/>
                <a:gd name="T50" fmla="*/ 362 w 512"/>
                <a:gd name="T51" fmla="*/ 202 h 512"/>
                <a:gd name="T52" fmla="*/ 373 w 512"/>
                <a:gd name="T53" fmla="*/ 362 h 512"/>
                <a:gd name="T54" fmla="*/ 384 w 512"/>
                <a:gd name="T55" fmla="*/ 181 h 512"/>
                <a:gd name="T56" fmla="*/ 373 w 512"/>
                <a:gd name="T57" fmla="*/ 153 h 512"/>
                <a:gd name="T58" fmla="*/ 277 w 512"/>
                <a:gd name="T59" fmla="*/ 245 h 512"/>
                <a:gd name="T60" fmla="*/ 113 w 512"/>
                <a:gd name="T61" fmla="*/ 307 h 512"/>
                <a:gd name="T62" fmla="*/ 98 w 512"/>
                <a:gd name="T63" fmla="*/ 305 h 512"/>
                <a:gd name="T64" fmla="*/ 185 w 512"/>
                <a:gd name="T65" fmla="*/ 226 h 512"/>
                <a:gd name="T66" fmla="*/ 273 w 512"/>
                <a:gd name="T67" fmla="*/ 224 h 512"/>
                <a:gd name="T68" fmla="*/ 341 w 512"/>
                <a:gd name="T69" fmla="*/ 138 h 512"/>
                <a:gd name="T70" fmla="*/ 341 w 512"/>
                <a:gd name="T71" fmla="*/ 117 h 512"/>
                <a:gd name="T72" fmla="*/ 388 w 512"/>
                <a:gd name="T73" fmla="*/ 118 h 512"/>
                <a:gd name="T74" fmla="*/ 394 w 512"/>
                <a:gd name="T75" fmla="*/ 12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117" y="362"/>
                  </a:moveTo>
                  <a:cubicBezTo>
                    <a:pt x="117" y="368"/>
                    <a:pt x="112" y="373"/>
                    <a:pt x="106" y="373"/>
                  </a:cubicBezTo>
                  <a:cubicBezTo>
                    <a:pt x="100" y="373"/>
                    <a:pt x="96" y="368"/>
                    <a:pt x="96" y="362"/>
                  </a:cubicBezTo>
                  <a:cubicBezTo>
                    <a:pt x="96" y="341"/>
                    <a:pt x="96" y="341"/>
                    <a:pt x="96" y="341"/>
                  </a:cubicBezTo>
                  <a:cubicBezTo>
                    <a:pt x="96" y="335"/>
                    <a:pt x="100" y="330"/>
                    <a:pt x="106" y="330"/>
                  </a:cubicBezTo>
                  <a:cubicBezTo>
                    <a:pt x="112" y="330"/>
                    <a:pt x="117" y="335"/>
                    <a:pt x="117" y="341"/>
                  </a:cubicBezTo>
                  <a:lnTo>
                    <a:pt x="117" y="362"/>
                  </a:lnTo>
                  <a:close/>
                  <a:moveTo>
                    <a:pt x="160" y="362"/>
                  </a:moveTo>
                  <a:cubicBezTo>
                    <a:pt x="160" y="368"/>
                    <a:pt x="155" y="373"/>
                    <a:pt x="149" y="373"/>
                  </a:cubicBezTo>
                  <a:cubicBezTo>
                    <a:pt x="143" y="373"/>
                    <a:pt x="138" y="368"/>
                    <a:pt x="138" y="362"/>
                  </a:cubicBezTo>
                  <a:cubicBezTo>
                    <a:pt x="138" y="320"/>
                    <a:pt x="138" y="320"/>
                    <a:pt x="138" y="320"/>
                  </a:cubicBezTo>
                  <a:cubicBezTo>
                    <a:pt x="138" y="314"/>
                    <a:pt x="143" y="309"/>
                    <a:pt x="149" y="309"/>
                  </a:cubicBezTo>
                  <a:cubicBezTo>
                    <a:pt x="155" y="309"/>
                    <a:pt x="160" y="314"/>
                    <a:pt x="160" y="320"/>
                  </a:cubicBezTo>
                  <a:lnTo>
                    <a:pt x="160" y="362"/>
                  </a:lnTo>
                  <a:close/>
                  <a:moveTo>
                    <a:pt x="202" y="362"/>
                  </a:moveTo>
                  <a:cubicBezTo>
                    <a:pt x="202" y="368"/>
                    <a:pt x="198" y="373"/>
                    <a:pt x="192" y="373"/>
                  </a:cubicBezTo>
                  <a:cubicBezTo>
                    <a:pt x="186" y="373"/>
                    <a:pt x="181" y="368"/>
                    <a:pt x="181" y="362"/>
                  </a:cubicBezTo>
                  <a:cubicBezTo>
                    <a:pt x="181" y="288"/>
                    <a:pt x="181" y="288"/>
                    <a:pt x="181" y="288"/>
                  </a:cubicBezTo>
                  <a:cubicBezTo>
                    <a:pt x="181" y="282"/>
                    <a:pt x="186" y="277"/>
                    <a:pt x="192" y="277"/>
                  </a:cubicBezTo>
                  <a:cubicBezTo>
                    <a:pt x="198" y="277"/>
                    <a:pt x="202" y="282"/>
                    <a:pt x="202" y="288"/>
                  </a:cubicBezTo>
                  <a:lnTo>
                    <a:pt x="202" y="362"/>
                  </a:lnTo>
                  <a:close/>
                  <a:moveTo>
                    <a:pt x="245" y="362"/>
                  </a:moveTo>
                  <a:cubicBezTo>
                    <a:pt x="245" y="368"/>
                    <a:pt x="240" y="373"/>
                    <a:pt x="234" y="373"/>
                  </a:cubicBezTo>
                  <a:cubicBezTo>
                    <a:pt x="228" y="373"/>
                    <a:pt x="224" y="368"/>
                    <a:pt x="224" y="362"/>
                  </a:cubicBezTo>
                  <a:cubicBezTo>
                    <a:pt x="224" y="277"/>
                    <a:pt x="224" y="277"/>
                    <a:pt x="224" y="277"/>
                  </a:cubicBezTo>
                  <a:cubicBezTo>
                    <a:pt x="224" y="271"/>
                    <a:pt x="228" y="266"/>
                    <a:pt x="234" y="266"/>
                  </a:cubicBezTo>
                  <a:cubicBezTo>
                    <a:pt x="240" y="266"/>
                    <a:pt x="245" y="271"/>
                    <a:pt x="245" y="277"/>
                  </a:cubicBezTo>
                  <a:lnTo>
                    <a:pt x="245" y="362"/>
                  </a:lnTo>
                  <a:close/>
                  <a:moveTo>
                    <a:pt x="288" y="362"/>
                  </a:moveTo>
                  <a:cubicBezTo>
                    <a:pt x="288" y="368"/>
                    <a:pt x="283" y="373"/>
                    <a:pt x="277" y="373"/>
                  </a:cubicBezTo>
                  <a:cubicBezTo>
                    <a:pt x="271" y="373"/>
                    <a:pt x="266" y="368"/>
                    <a:pt x="266" y="362"/>
                  </a:cubicBezTo>
                  <a:cubicBezTo>
                    <a:pt x="266" y="277"/>
                    <a:pt x="266" y="277"/>
                    <a:pt x="266" y="277"/>
                  </a:cubicBezTo>
                  <a:cubicBezTo>
                    <a:pt x="266" y="271"/>
                    <a:pt x="271" y="266"/>
                    <a:pt x="277" y="266"/>
                  </a:cubicBezTo>
                  <a:cubicBezTo>
                    <a:pt x="283" y="266"/>
                    <a:pt x="288" y="271"/>
                    <a:pt x="288" y="277"/>
                  </a:cubicBezTo>
                  <a:lnTo>
                    <a:pt x="288" y="362"/>
                  </a:lnTo>
                  <a:close/>
                  <a:moveTo>
                    <a:pt x="330" y="362"/>
                  </a:moveTo>
                  <a:cubicBezTo>
                    <a:pt x="330" y="368"/>
                    <a:pt x="326" y="373"/>
                    <a:pt x="320" y="373"/>
                  </a:cubicBezTo>
                  <a:cubicBezTo>
                    <a:pt x="314" y="373"/>
                    <a:pt x="309" y="368"/>
                    <a:pt x="309" y="362"/>
                  </a:cubicBezTo>
                  <a:cubicBezTo>
                    <a:pt x="309" y="245"/>
                    <a:pt x="309" y="245"/>
                    <a:pt x="309" y="245"/>
                  </a:cubicBezTo>
                  <a:cubicBezTo>
                    <a:pt x="309" y="239"/>
                    <a:pt x="314" y="234"/>
                    <a:pt x="320" y="234"/>
                  </a:cubicBezTo>
                  <a:cubicBezTo>
                    <a:pt x="326" y="234"/>
                    <a:pt x="330" y="239"/>
                    <a:pt x="330" y="245"/>
                  </a:cubicBezTo>
                  <a:lnTo>
                    <a:pt x="330" y="362"/>
                  </a:lnTo>
                  <a:close/>
                  <a:moveTo>
                    <a:pt x="373" y="362"/>
                  </a:moveTo>
                  <a:cubicBezTo>
                    <a:pt x="373" y="368"/>
                    <a:pt x="368" y="373"/>
                    <a:pt x="362" y="373"/>
                  </a:cubicBezTo>
                  <a:cubicBezTo>
                    <a:pt x="356" y="373"/>
                    <a:pt x="352" y="368"/>
                    <a:pt x="352" y="362"/>
                  </a:cubicBezTo>
                  <a:cubicBezTo>
                    <a:pt x="352" y="213"/>
                    <a:pt x="352" y="213"/>
                    <a:pt x="352" y="213"/>
                  </a:cubicBezTo>
                  <a:cubicBezTo>
                    <a:pt x="352" y="207"/>
                    <a:pt x="356" y="202"/>
                    <a:pt x="362" y="202"/>
                  </a:cubicBezTo>
                  <a:cubicBezTo>
                    <a:pt x="368" y="202"/>
                    <a:pt x="373" y="207"/>
                    <a:pt x="373" y="213"/>
                  </a:cubicBezTo>
                  <a:lnTo>
                    <a:pt x="373" y="362"/>
                  </a:lnTo>
                  <a:close/>
                  <a:moveTo>
                    <a:pt x="394" y="170"/>
                  </a:moveTo>
                  <a:cubicBezTo>
                    <a:pt x="394" y="176"/>
                    <a:pt x="390" y="181"/>
                    <a:pt x="384" y="181"/>
                  </a:cubicBezTo>
                  <a:cubicBezTo>
                    <a:pt x="378" y="181"/>
                    <a:pt x="373" y="176"/>
                    <a:pt x="373" y="170"/>
                  </a:cubicBezTo>
                  <a:cubicBezTo>
                    <a:pt x="373" y="153"/>
                    <a:pt x="373" y="153"/>
                    <a:pt x="373" y="153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3" y="244"/>
                    <a:pt x="280" y="245"/>
                    <a:pt x="277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13" y="307"/>
                    <a:pt x="113" y="307"/>
                    <a:pt x="113" y="307"/>
                  </a:cubicBezTo>
                  <a:cubicBezTo>
                    <a:pt x="111" y="308"/>
                    <a:pt x="109" y="309"/>
                    <a:pt x="106" y="309"/>
                  </a:cubicBezTo>
                  <a:cubicBezTo>
                    <a:pt x="103" y="309"/>
                    <a:pt x="100" y="308"/>
                    <a:pt x="98" y="305"/>
                  </a:cubicBezTo>
                  <a:cubicBezTo>
                    <a:pt x="94" y="300"/>
                    <a:pt x="95" y="293"/>
                    <a:pt x="100" y="290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7" y="224"/>
                    <a:pt x="189" y="224"/>
                    <a:pt x="192" y="224"/>
                  </a:cubicBezTo>
                  <a:cubicBezTo>
                    <a:pt x="273" y="224"/>
                    <a:pt x="273" y="224"/>
                    <a:pt x="273" y="224"/>
                  </a:cubicBezTo>
                  <a:cubicBezTo>
                    <a:pt x="358" y="138"/>
                    <a:pt x="358" y="138"/>
                    <a:pt x="358" y="138"/>
                  </a:cubicBezTo>
                  <a:cubicBezTo>
                    <a:pt x="341" y="138"/>
                    <a:pt x="341" y="138"/>
                    <a:pt x="341" y="138"/>
                  </a:cubicBezTo>
                  <a:cubicBezTo>
                    <a:pt x="335" y="138"/>
                    <a:pt x="330" y="134"/>
                    <a:pt x="330" y="128"/>
                  </a:cubicBezTo>
                  <a:cubicBezTo>
                    <a:pt x="330" y="122"/>
                    <a:pt x="335" y="117"/>
                    <a:pt x="341" y="117"/>
                  </a:cubicBezTo>
                  <a:cubicBezTo>
                    <a:pt x="384" y="117"/>
                    <a:pt x="384" y="117"/>
                    <a:pt x="384" y="117"/>
                  </a:cubicBezTo>
                  <a:cubicBezTo>
                    <a:pt x="385" y="117"/>
                    <a:pt x="386" y="117"/>
                    <a:pt x="388" y="118"/>
                  </a:cubicBezTo>
                  <a:cubicBezTo>
                    <a:pt x="390" y="119"/>
                    <a:pt x="392" y="121"/>
                    <a:pt x="394" y="124"/>
                  </a:cubicBezTo>
                  <a:cubicBezTo>
                    <a:pt x="394" y="125"/>
                    <a:pt x="394" y="126"/>
                    <a:pt x="394" y="128"/>
                  </a:cubicBezTo>
                  <a:lnTo>
                    <a:pt x="394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820932" cy="432000"/>
          </a:xfrm>
        </p:spPr>
        <p:txBody>
          <a:bodyPr/>
          <a:lstStyle/>
          <a:p>
            <a:r>
              <a:rPr lang="en-US" sz="2000" dirty="0"/>
              <a:t>Predictive Analytics at Daman</a:t>
            </a:r>
            <a:endParaRPr lang="en-GB" sz="2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/>
              <a:t>The Machine Learning Algorithm took input from various parameters to calculate the Unified Risk Score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9A8F4A-A9D2-49F2-9BBE-76115989E8F8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Public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9" name="Pentagon 18"/>
          <p:cNvSpPr/>
          <p:nvPr/>
        </p:nvSpPr>
        <p:spPr>
          <a:xfrm>
            <a:off x="397190" y="2092263"/>
            <a:ext cx="4197527" cy="429263"/>
          </a:xfrm>
          <a:prstGeom prst="homePlate">
            <a:avLst>
              <a:gd name="adj" fmla="val 38100"/>
            </a:avLst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Member Profiling</a:t>
            </a:r>
          </a:p>
        </p:txBody>
      </p:sp>
      <p:sp>
        <p:nvSpPr>
          <p:cNvPr id="20" name="Oval 19"/>
          <p:cNvSpPr/>
          <p:nvPr/>
        </p:nvSpPr>
        <p:spPr>
          <a:xfrm>
            <a:off x="266948" y="2121718"/>
            <a:ext cx="370353" cy="3703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2634597" y="3917463"/>
            <a:ext cx="1267341" cy="11521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Machine Learning</a:t>
            </a:r>
            <a:endParaRPr lang="en-GB" sz="1400" b="1" dirty="0"/>
          </a:p>
        </p:txBody>
      </p:sp>
      <p:sp>
        <p:nvSpPr>
          <p:cNvPr id="36" name="Oval 35"/>
          <p:cNvSpPr/>
          <p:nvPr/>
        </p:nvSpPr>
        <p:spPr>
          <a:xfrm>
            <a:off x="3578520" y="3359361"/>
            <a:ext cx="1140802" cy="1037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Health Status</a:t>
            </a:r>
          </a:p>
        </p:txBody>
      </p:sp>
      <p:sp>
        <p:nvSpPr>
          <p:cNvPr id="37" name="Oval 36"/>
          <p:cNvSpPr/>
          <p:nvPr/>
        </p:nvSpPr>
        <p:spPr>
          <a:xfrm>
            <a:off x="3854492" y="4141826"/>
            <a:ext cx="1140802" cy="1037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Cluster</a:t>
            </a:r>
          </a:p>
        </p:txBody>
      </p:sp>
      <p:sp>
        <p:nvSpPr>
          <p:cNvPr id="38" name="Oval 37"/>
          <p:cNvSpPr/>
          <p:nvPr/>
        </p:nvSpPr>
        <p:spPr>
          <a:xfrm>
            <a:off x="3233986" y="4924291"/>
            <a:ext cx="1140802" cy="1037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Utilization Variables</a:t>
            </a:r>
          </a:p>
        </p:txBody>
      </p:sp>
      <p:sp>
        <p:nvSpPr>
          <p:cNvPr id="41" name="Oval 40"/>
          <p:cNvSpPr/>
          <p:nvPr/>
        </p:nvSpPr>
        <p:spPr>
          <a:xfrm>
            <a:off x="2161745" y="4925015"/>
            <a:ext cx="1140802" cy="1037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Policy Details</a:t>
            </a:r>
          </a:p>
        </p:txBody>
      </p:sp>
      <p:sp>
        <p:nvSpPr>
          <p:cNvPr id="47" name="Oval 46"/>
          <p:cNvSpPr/>
          <p:nvPr/>
        </p:nvSpPr>
        <p:spPr>
          <a:xfrm>
            <a:off x="1609800" y="4094920"/>
            <a:ext cx="1140802" cy="1037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Socio-economic Status</a:t>
            </a:r>
          </a:p>
        </p:txBody>
      </p:sp>
      <p:sp>
        <p:nvSpPr>
          <p:cNvPr id="48" name="Oval 47"/>
          <p:cNvSpPr/>
          <p:nvPr/>
        </p:nvSpPr>
        <p:spPr>
          <a:xfrm>
            <a:off x="1862112" y="3134274"/>
            <a:ext cx="1140802" cy="1037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Demo-graphics</a:t>
            </a:r>
          </a:p>
        </p:txBody>
      </p:sp>
      <p:sp>
        <p:nvSpPr>
          <p:cNvPr id="49" name="Oval 48"/>
          <p:cNvSpPr/>
          <p:nvPr/>
        </p:nvSpPr>
        <p:spPr>
          <a:xfrm>
            <a:off x="2782251" y="2880370"/>
            <a:ext cx="1140802" cy="1037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/>
              <a:t>Utilization Score</a:t>
            </a:r>
          </a:p>
        </p:txBody>
      </p:sp>
      <p:sp>
        <p:nvSpPr>
          <p:cNvPr id="50" name="Oval 49"/>
          <p:cNvSpPr/>
          <p:nvPr/>
        </p:nvSpPr>
        <p:spPr>
          <a:xfrm>
            <a:off x="5869598" y="4003517"/>
            <a:ext cx="1140802" cy="1037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Unified Risk Score</a:t>
            </a:r>
          </a:p>
        </p:txBody>
      </p:sp>
      <p:sp>
        <p:nvSpPr>
          <p:cNvPr id="51" name="Pentagon 50"/>
          <p:cNvSpPr/>
          <p:nvPr/>
        </p:nvSpPr>
        <p:spPr>
          <a:xfrm>
            <a:off x="5220881" y="4026698"/>
            <a:ext cx="338688" cy="979747"/>
          </a:xfrm>
          <a:prstGeom prst="homePlate">
            <a:avLst>
              <a:gd name="adj" fmla="val 19677"/>
            </a:avLst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34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140" y="190955"/>
            <a:ext cx="8820932" cy="432000"/>
          </a:xfrm>
        </p:spPr>
        <p:txBody>
          <a:bodyPr/>
          <a:lstStyle/>
          <a:p>
            <a:r>
              <a:rPr lang="en-US" sz="2000" dirty="0"/>
              <a:t>Predictive Analytics at Daman</a:t>
            </a:r>
            <a:endParaRPr lang="en-GB" sz="2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/>
              <a:t>The results of the member profiling allow us to optimize various elements along the value chain </a:t>
            </a:r>
            <a:endParaRPr lang="en-GB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9A8F4A-A9D2-49F2-9BBE-76115989E8F8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Public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29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5235662" y="2025826"/>
            <a:ext cx="1270848" cy="580106"/>
            <a:chOff x="5359786" y="5084830"/>
            <a:chExt cx="809856" cy="369676"/>
          </a:xfrm>
          <a:solidFill>
            <a:schemeClr val="accent2"/>
          </a:solidFill>
        </p:grpSpPr>
        <p:sp>
          <p:nvSpPr>
            <p:cNvPr id="17" name="Freeform 765"/>
            <p:cNvSpPr>
              <a:spLocks noChangeAspect="1" noEditPoints="1"/>
            </p:cNvSpPr>
            <p:nvPr/>
          </p:nvSpPr>
          <p:spPr bwMode="auto">
            <a:xfrm>
              <a:off x="5359786" y="5084830"/>
              <a:ext cx="369676" cy="369676"/>
            </a:xfrm>
            <a:custGeom>
              <a:avLst/>
              <a:gdLst>
                <a:gd name="T0" fmla="*/ 213 w 512"/>
                <a:gd name="T1" fmla="*/ 160 h 512"/>
                <a:gd name="T2" fmla="*/ 256 w 512"/>
                <a:gd name="T3" fmla="*/ 117 h 512"/>
                <a:gd name="T4" fmla="*/ 298 w 512"/>
                <a:gd name="T5" fmla="*/ 160 h 512"/>
                <a:gd name="T6" fmla="*/ 256 w 512"/>
                <a:gd name="T7" fmla="*/ 202 h 512"/>
                <a:gd name="T8" fmla="*/ 213 w 512"/>
                <a:gd name="T9" fmla="*/ 160 h 512"/>
                <a:gd name="T10" fmla="*/ 512 w 512"/>
                <a:gd name="T11" fmla="*/ 256 h 512"/>
                <a:gd name="T12" fmla="*/ 256 w 512"/>
                <a:gd name="T13" fmla="*/ 512 h 512"/>
                <a:gd name="T14" fmla="*/ 0 w 512"/>
                <a:gd name="T15" fmla="*/ 256 h 512"/>
                <a:gd name="T16" fmla="*/ 256 w 512"/>
                <a:gd name="T17" fmla="*/ 0 h 512"/>
                <a:gd name="T18" fmla="*/ 512 w 512"/>
                <a:gd name="T19" fmla="*/ 256 h 512"/>
                <a:gd name="T20" fmla="*/ 192 w 512"/>
                <a:gd name="T21" fmla="*/ 160 h 512"/>
                <a:gd name="T22" fmla="*/ 256 w 512"/>
                <a:gd name="T23" fmla="*/ 224 h 512"/>
                <a:gd name="T24" fmla="*/ 320 w 512"/>
                <a:gd name="T25" fmla="*/ 160 h 512"/>
                <a:gd name="T26" fmla="*/ 256 w 512"/>
                <a:gd name="T27" fmla="*/ 96 h 512"/>
                <a:gd name="T28" fmla="*/ 192 w 512"/>
                <a:gd name="T29" fmla="*/ 160 h 512"/>
                <a:gd name="T30" fmla="*/ 384 w 512"/>
                <a:gd name="T31" fmla="*/ 309 h 512"/>
                <a:gd name="T32" fmla="*/ 320 w 512"/>
                <a:gd name="T33" fmla="*/ 245 h 512"/>
                <a:gd name="T34" fmla="*/ 192 w 512"/>
                <a:gd name="T35" fmla="*/ 245 h 512"/>
                <a:gd name="T36" fmla="*/ 128 w 512"/>
                <a:gd name="T37" fmla="*/ 309 h 512"/>
                <a:gd name="T38" fmla="*/ 128 w 512"/>
                <a:gd name="T39" fmla="*/ 405 h 512"/>
                <a:gd name="T40" fmla="*/ 138 w 512"/>
                <a:gd name="T41" fmla="*/ 416 h 512"/>
                <a:gd name="T42" fmla="*/ 149 w 512"/>
                <a:gd name="T43" fmla="*/ 405 h 512"/>
                <a:gd name="T44" fmla="*/ 149 w 512"/>
                <a:gd name="T45" fmla="*/ 309 h 512"/>
                <a:gd name="T46" fmla="*/ 192 w 512"/>
                <a:gd name="T47" fmla="*/ 266 h 512"/>
                <a:gd name="T48" fmla="*/ 320 w 512"/>
                <a:gd name="T49" fmla="*/ 266 h 512"/>
                <a:gd name="T50" fmla="*/ 362 w 512"/>
                <a:gd name="T51" fmla="*/ 309 h 512"/>
                <a:gd name="T52" fmla="*/ 362 w 512"/>
                <a:gd name="T53" fmla="*/ 405 h 512"/>
                <a:gd name="T54" fmla="*/ 373 w 512"/>
                <a:gd name="T55" fmla="*/ 416 h 512"/>
                <a:gd name="T56" fmla="*/ 384 w 512"/>
                <a:gd name="T57" fmla="*/ 405 h 512"/>
                <a:gd name="T58" fmla="*/ 384 w 512"/>
                <a:gd name="T59" fmla="*/ 30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2" h="512">
                  <a:moveTo>
                    <a:pt x="213" y="160"/>
                  </a:moveTo>
                  <a:cubicBezTo>
                    <a:pt x="213" y="136"/>
                    <a:pt x="232" y="117"/>
                    <a:pt x="256" y="117"/>
                  </a:cubicBezTo>
                  <a:cubicBezTo>
                    <a:pt x="279" y="117"/>
                    <a:pt x="298" y="136"/>
                    <a:pt x="298" y="160"/>
                  </a:cubicBezTo>
                  <a:cubicBezTo>
                    <a:pt x="298" y="183"/>
                    <a:pt x="279" y="202"/>
                    <a:pt x="256" y="202"/>
                  </a:cubicBezTo>
                  <a:cubicBezTo>
                    <a:pt x="232" y="202"/>
                    <a:pt x="213" y="183"/>
                    <a:pt x="213" y="160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192" y="160"/>
                  </a:moveTo>
                  <a:cubicBezTo>
                    <a:pt x="192" y="195"/>
                    <a:pt x="220" y="224"/>
                    <a:pt x="256" y="224"/>
                  </a:cubicBezTo>
                  <a:cubicBezTo>
                    <a:pt x="291" y="224"/>
                    <a:pt x="320" y="195"/>
                    <a:pt x="320" y="160"/>
                  </a:cubicBezTo>
                  <a:cubicBezTo>
                    <a:pt x="320" y="124"/>
                    <a:pt x="291" y="96"/>
                    <a:pt x="256" y="96"/>
                  </a:cubicBezTo>
                  <a:cubicBezTo>
                    <a:pt x="220" y="96"/>
                    <a:pt x="192" y="124"/>
                    <a:pt x="192" y="160"/>
                  </a:cubicBezTo>
                  <a:close/>
                  <a:moveTo>
                    <a:pt x="384" y="309"/>
                  </a:moveTo>
                  <a:cubicBezTo>
                    <a:pt x="384" y="274"/>
                    <a:pt x="355" y="245"/>
                    <a:pt x="320" y="245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56" y="245"/>
                    <a:pt x="128" y="274"/>
                    <a:pt x="128" y="309"/>
                  </a:cubicBezTo>
                  <a:cubicBezTo>
                    <a:pt x="128" y="405"/>
                    <a:pt x="128" y="405"/>
                    <a:pt x="128" y="405"/>
                  </a:cubicBezTo>
                  <a:cubicBezTo>
                    <a:pt x="128" y="411"/>
                    <a:pt x="132" y="416"/>
                    <a:pt x="138" y="416"/>
                  </a:cubicBezTo>
                  <a:cubicBezTo>
                    <a:pt x="144" y="416"/>
                    <a:pt x="149" y="411"/>
                    <a:pt x="149" y="405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285"/>
                    <a:pt x="168" y="266"/>
                    <a:pt x="192" y="266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43" y="266"/>
                    <a:pt x="362" y="285"/>
                    <a:pt x="362" y="309"/>
                  </a:cubicBezTo>
                  <a:cubicBezTo>
                    <a:pt x="362" y="405"/>
                    <a:pt x="362" y="405"/>
                    <a:pt x="362" y="405"/>
                  </a:cubicBezTo>
                  <a:cubicBezTo>
                    <a:pt x="362" y="411"/>
                    <a:pt x="367" y="416"/>
                    <a:pt x="373" y="416"/>
                  </a:cubicBezTo>
                  <a:cubicBezTo>
                    <a:pt x="379" y="416"/>
                    <a:pt x="384" y="411"/>
                    <a:pt x="384" y="405"/>
                  </a:cubicBezTo>
                  <a:lnTo>
                    <a:pt x="384" y="30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364"/>
            <p:cNvSpPr>
              <a:spLocks noChangeAspect="1" noEditPoints="1"/>
            </p:cNvSpPr>
            <p:nvPr/>
          </p:nvSpPr>
          <p:spPr bwMode="auto">
            <a:xfrm>
              <a:off x="5800578" y="5086524"/>
              <a:ext cx="369064" cy="367982"/>
            </a:xfrm>
            <a:custGeom>
              <a:avLst/>
              <a:gdLst>
                <a:gd name="T0" fmla="*/ 0 w 512"/>
                <a:gd name="T1" fmla="*/ 256 h 512"/>
                <a:gd name="T2" fmla="*/ 512 w 512"/>
                <a:gd name="T3" fmla="*/ 256 h 512"/>
                <a:gd name="T4" fmla="*/ 117 w 512"/>
                <a:gd name="T5" fmla="*/ 362 h 512"/>
                <a:gd name="T6" fmla="*/ 96 w 512"/>
                <a:gd name="T7" fmla="*/ 362 h 512"/>
                <a:gd name="T8" fmla="*/ 106 w 512"/>
                <a:gd name="T9" fmla="*/ 330 h 512"/>
                <a:gd name="T10" fmla="*/ 117 w 512"/>
                <a:gd name="T11" fmla="*/ 362 h 512"/>
                <a:gd name="T12" fmla="*/ 149 w 512"/>
                <a:gd name="T13" fmla="*/ 373 h 512"/>
                <a:gd name="T14" fmla="*/ 138 w 512"/>
                <a:gd name="T15" fmla="*/ 320 h 512"/>
                <a:gd name="T16" fmla="*/ 160 w 512"/>
                <a:gd name="T17" fmla="*/ 320 h 512"/>
                <a:gd name="T18" fmla="*/ 202 w 512"/>
                <a:gd name="T19" fmla="*/ 362 h 512"/>
                <a:gd name="T20" fmla="*/ 181 w 512"/>
                <a:gd name="T21" fmla="*/ 362 h 512"/>
                <a:gd name="T22" fmla="*/ 192 w 512"/>
                <a:gd name="T23" fmla="*/ 277 h 512"/>
                <a:gd name="T24" fmla="*/ 202 w 512"/>
                <a:gd name="T25" fmla="*/ 362 h 512"/>
                <a:gd name="T26" fmla="*/ 234 w 512"/>
                <a:gd name="T27" fmla="*/ 373 h 512"/>
                <a:gd name="T28" fmla="*/ 224 w 512"/>
                <a:gd name="T29" fmla="*/ 277 h 512"/>
                <a:gd name="T30" fmla="*/ 245 w 512"/>
                <a:gd name="T31" fmla="*/ 277 h 512"/>
                <a:gd name="T32" fmla="*/ 288 w 512"/>
                <a:gd name="T33" fmla="*/ 362 h 512"/>
                <a:gd name="T34" fmla="*/ 266 w 512"/>
                <a:gd name="T35" fmla="*/ 362 h 512"/>
                <a:gd name="T36" fmla="*/ 277 w 512"/>
                <a:gd name="T37" fmla="*/ 266 h 512"/>
                <a:gd name="T38" fmla="*/ 288 w 512"/>
                <a:gd name="T39" fmla="*/ 362 h 512"/>
                <a:gd name="T40" fmla="*/ 320 w 512"/>
                <a:gd name="T41" fmla="*/ 373 h 512"/>
                <a:gd name="T42" fmla="*/ 309 w 512"/>
                <a:gd name="T43" fmla="*/ 245 h 512"/>
                <a:gd name="T44" fmla="*/ 330 w 512"/>
                <a:gd name="T45" fmla="*/ 245 h 512"/>
                <a:gd name="T46" fmla="*/ 373 w 512"/>
                <a:gd name="T47" fmla="*/ 362 h 512"/>
                <a:gd name="T48" fmla="*/ 352 w 512"/>
                <a:gd name="T49" fmla="*/ 362 h 512"/>
                <a:gd name="T50" fmla="*/ 362 w 512"/>
                <a:gd name="T51" fmla="*/ 202 h 512"/>
                <a:gd name="T52" fmla="*/ 373 w 512"/>
                <a:gd name="T53" fmla="*/ 362 h 512"/>
                <a:gd name="T54" fmla="*/ 384 w 512"/>
                <a:gd name="T55" fmla="*/ 181 h 512"/>
                <a:gd name="T56" fmla="*/ 373 w 512"/>
                <a:gd name="T57" fmla="*/ 153 h 512"/>
                <a:gd name="T58" fmla="*/ 277 w 512"/>
                <a:gd name="T59" fmla="*/ 245 h 512"/>
                <a:gd name="T60" fmla="*/ 113 w 512"/>
                <a:gd name="T61" fmla="*/ 307 h 512"/>
                <a:gd name="T62" fmla="*/ 98 w 512"/>
                <a:gd name="T63" fmla="*/ 305 h 512"/>
                <a:gd name="T64" fmla="*/ 185 w 512"/>
                <a:gd name="T65" fmla="*/ 226 h 512"/>
                <a:gd name="T66" fmla="*/ 273 w 512"/>
                <a:gd name="T67" fmla="*/ 224 h 512"/>
                <a:gd name="T68" fmla="*/ 341 w 512"/>
                <a:gd name="T69" fmla="*/ 138 h 512"/>
                <a:gd name="T70" fmla="*/ 341 w 512"/>
                <a:gd name="T71" fmla="*/ 117 h 512"/>
                <a:gd name="T72" fmla="*/ 388 w 512"/>
                <a:gd name="T73" fmla="*/ 118 h 512"/>
                <a:gd name="T74" fmla="*/ 394 w 512"/>
                <a:gd name="T75" fmla="*/ 12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117" y="362"/>
                  </a:moveTo>
                  <a:cubicBezTo>
                    <a:pt x="117" y="368"/>
                    <a:pt x="112" y="373"/>
                    <a:pt x="106" y="373"/>
                  </a:cubicBezTo>
                  <a:cubicBezTo>
                    <a:pt x="100" y="373"/>
                    <a:pt x="96" y="368"/>
                    <a:pt x="96" y="362"/>
                  </a:cubicBezTo>
                  <a:cubicBezTo>
                    <a:pt x="96" y="341"/>
                    <a:pt x="96" y="341"/>
                    <a:pt x="96" y="341"/>
                  </a:cubicBezTo>
                  <a:cubicBezTo>
                    <a:pt x="96" y="335"/>
                    <a:pt x="100" y="330"/>
                    <a:pt x="106" y="330"/>
                  </a:cubicBezTo>
                  <a:cubicBezTo>
                    <a:pt x="112" y="330"/>
                    <a:pt x="117" y="335"/>
                    <a:pt x="117" y="341"/>
                  </a:cubicBezTo>
                  <a:lnTo>
                    <a:pt x="117" y="362"/>
                  </a:lnTo>
                  <a:close/>
                  <a:moveTo>
                    <a:pt x="160" y="362"/>
                  </a:moveTo>
                  <a:cubicBezTo>
                    <a:pt x="160" y="368"/>
                    <a:pt x="155" y="373"/>
                    <a:pt x="149" y="373"/>
                  </a:cubicBezTo>
                  <a:cubicBezTo>
                    <a:pt x="143" y="373"/>
                    <a:pt x="138" y="368"/>
                    <a:pt x="138" y="362"/>
                  </a:cubicBezTo>
                  <a:cubicBezTo>
                    <a:pt x="138" y="320"/>
                    <a:pt x="138" y="320"/>
                    <a:pt x="138" y="320"/>
                  </a:cubicBezTo>
                  <a:cubicBezTo>
                    <a:pt x="138" y="314"/>
                    <a:pt x="143" y="309"/>
                    <a:pt x="149" y="309"/>
                  </a:cubicBezTo>
                  <a:cubicBezTo>
                    <a:pt x="155" y="309"/>
                    <a:pt x="160" y="314"/>
                    <a:pt x="160" y="320"/>
                  </a:cubicBezTo>
                  <a:lnTo>
                    <a:pt x="160" y="362"/>
                  </a:lnTo>
                  <a:close/>
                  <a:moveTo>
                    <a:pt x="202" y="362"/>
                  </a:moveTo>
                  <a:cubicBezTo>
                    <a:pt x="202" y="368"/>
                    <a:pt x="198" y="373"/>
                    <a:pt x="192" y="373"/>
                  </a:cubicBezTo>
                  <a:cubicBezTo>
                    <a:pt x="186" y="373"/>
                    <a:pt x="181" y="368"/>
                    <a:pt x="181" y="362"/>
                  </a:cubicBezTo>
                  <a:cubicBezTo>
                    <a:pt x="181" y="288"/>
                    <a:pt x="181" y="288"/>
                    <a:pt x="181" y="288"/>
                  </a:cubicBezTo>
                  <a:cubicBezTo>
                    <a:pt x="181" y="282"/>
                    <a:pt x="186" y="277"/>
                    <a:pt x="192" y="277"/>
                  </a:cubicBezTo>
                  <a:cubicBezTo>
                    <a:pt x="198" y="277"/>
                    <a:pt x="202" y="282"/>
                    <a:pt x="202" y="288"/>
                  </a:cubicBezTo>
                  <a:lnTo>
                    <a:pt x="202" y="362"/>
                  </a:lnTo>
                  <a:close/>
                  <a:moveTo>
                    <a:pt x="245" y="362"/>
                  </a:moveTo>
                  <a:cubicBezTo>
                    <a:pt x="245" y="368"/>
                    <a:pt x="240" y="373"/>
                    <a:pt x="234" y="373"/>
                  </a:cubicBezTo>
                  <a:cubicBezTo>
                    <a:pt x="228" y="373"/>
                    <a:pt x="224" y="368"/>
                    <a:pt x="224" y="362"/>
                  </a:cubicBezTo>
                  <a:cubicBezTo>
                    <a:pt x="224" y="277"/>
                    <a:pt x="224" y="277"/>
                    <a:pt x="224" y="277"/>
                  </a:cubicBezTo>
                  <a:cubicBezTo>
                    <a:pt x="224" y="271"/>
                    <a:pt x="228" y="266"/>
                    <a:pt x="234" y="266"/>
                  </a:cubicBezTo>
                  <a:cubicBezTo>
                    <a:pt x="240" y="266"/>
                    <a:pt x="245" y="271"/>
                    <a:pt x="245" y="277"/>
                  </a:cubicBezTo>
                  <a:lnTo>
                    <a:pt x="245" y="362"/>
                  </a:lnTo>
                  <a:close/>
                  <a:moveTo>
                    <a:pt x="288" y="362"/>
                  </a:moveTo>
                  <a:cubicBezTo>
                    <a:pt x="288" y="368"/>
                    <a:pt x="283" y="373"/>
                    <a:pt x="277" y="373"/>
                  </a:cubicBezTo>
                  <a:cubicBezTo>
                    <a:pt x="271" y="373"/>
                    <a:pt x="266" y="368"/>
                    <a:pt x="266" y="362"/>
                  </a:cubicBezTo>
                  <a:cubicBezTo>
                    <a:pt x="266" y="277"/>
                    <a:pt x="266" y="277"/>
                    <a:pt x="266" y="277"/>
                  </a:cubicBezTo>
                  <a:cubicBezTo>
                    <a:pt x="266" y="271"/>
                    <a:pt x="271" y="266"/>
                    <a:pt x="277" y="266"/>
                  </a:cubicBezTo>
                  <a:cubicBezTo>
                    <a:pt x="283" y="266"/>
                    <a:pt x="288" y="271"/>
                    <a:pt x="288" y="277"/>
                  </a:cubicBezTo>
                  <a:lnTo>
                    <a:pt x="288" y="362"/>
                  </a:lnTo>
                  <a:close/>
                  <a:moveTo>
                    <a:pt x="330" y="362"/>
                  </a:moveTo>
                  <a:cubicBezTo>
                    <a:pt x="330" y="368"/>
                    <a:pt x="326" y="373"/>
                    <a:pt x="320" y="373"/>
                  </a:cubicBezTo>
                  <a:cubicBezTo>
                    <a:pt x="314" y="373"/>
                    <a:pt x="309" y="368"/>
                    <a:pt x="309" y="362"/>
                  </a:cubicBezTo>
                  <a:cubicBezTo>
                    <a:pt x="309" y="245"/>
                    <a:pt x="309" y="245"/>
                    <a:pt x="309" y="245"/>
                  </a:cubicBezTo>
                  <a:cubicBezTo>
                    <a:pt x="309" y="239"/>
                    <a:pt x="314" y="234"/>
                    <a:pt x="320" y="234"/>
                  </a:cubicBezTo>
                  <a:cubicBezTo>
                    <a:pt x="326" y="234"/>
                    <a:pt x="330" y="239"/>
                    <a:pt x="330" y="245"/>
                  </a:cubicBezTo>
                  <a:lnTo>
                    <a:pt x="330" y="362"/>
                  </a:lnTo>
                  <a:close/>
                  <a:moveTo>
                    <a:pt x="373" y="362"/>
                  </a:moveTo>
                  <a:cubicBezTo>
                    <a:pt x="373" y="368"/>
                    <a:pt x="368" y="373"/>
                    <a:pt x="362" y="373"/>
                  </a:cubicBezTo>
                  <a:cubicBezTo>
                    <a:pt x="356" y="373"/>
                    <a:pt x="352" y="368"/>
                    <a:pt x="352" y="362"/>
                  </a:cubicBezTo>
                  <a:cubicBezTo>
                    <a:pt x="352" y="213"/>
                    <a:pt x="352" y="213"/>
                    <a:pt x="352" y="213"/>
                  </a:cubicBezTo>
                  <a:cubicBezTo>
                    <a:pt x="352" y="207"/>
                    <a:pt x="356" y="202"/>
                    <a:pt x="362" y="202"/>
                  </a:cubicBezTo>
                  <a:cubicBezTo>
                    <a:pt x="368" y="202"/>
                    <a:pt x="373" y="207"/>
                    <a:pt x="373" y="213"/>
                  </a:cubicBezTo>
                  <a:lnTo>
                    <a:pt x="373" y="362"/>
                  </a:lnTo>
                  <a:close/>
                  <a:moveTo>
                    <a:pt x="394" y="170"/>
                  </a:moveTo>
                  <a:cubicBezTo>
                    <a:pt x="394" y="176"/>
                    <a:pt x="390" y="181"/>
                    <a:pt x="384" y="181"/>
                  </a:cubicBezTo>
                  <a:cubicBezTo>
                    <a:pt x="378" y="181"/>
                    <a:pt x="373" y="176"/>
                    <a:pt x="373" y="170"/>
                  </a:cubicBezTo>
                  <a:cubicBezTo>
                    <a:pt x="373" y="153"/>
                    <a:pt x="373" y="153"/>
                    <a:pt x="373" y="153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3" y="244"/>
                    <a:pt x="280" y="245"/>
                    <a:pt x="277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13" y="307"/>
                    <a:pt x="113" y="307"/>
                    <a:pt x="113" y="307"/>
                  </a:cubicBezTo>
                  <a:cubicBezTo>
                    <a:pt x="111" y="308"/>
                    <a:pt x="109" y="309"/>
                    <a:pt x="106" y="309"/>
                  </a:cubicBezTo>
                  <a:cubicBezTo>
                    <a:pt x="103" y="309"/>
                    <a:pt x="100" y="308"/>
                    <a:pt x="98" y="305"/>
                  </a:cubicBezTo>
                  <a:cubicBezTo>
                    <a:pt x="94" y="300"/>
                    <a:pt x="95" y="293"/>
                    <a:pt x="100" y="290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7" y="224"/>
                    <a:pt x="189" y="224"/>
                    <a:pt x="192" y="224"/>
                  </a:cubicBezTo>
                  <a:cubicBezTo>
                    <a:pt x="273" y="224"/>
                    <a:pt x="273" y="224"/>
                    <a:pt x="273" y="224"/>
                  </a:cubicBezTo>
                  <a:cubicBezTo>
                    <a:pt x="358" y="138"/>
                    <a:pt x="358" y="138"/>
                    <a:pt x="358" y="138"/>
                  </a:cubicBezTo>
                  <a:cubicBezTo>
                    <a:pt x="341" y="138"/>
                    <a:pt x="341" y="138"/>
                    <a:pt x="341" y="138"/>
                  </a:cubicBezTo>
                  <a:cubicBezTo>
                    <a:pt x="335" y="138"/>
                    <a:pt x="330" y="134"/>
                    <a:pt x="330" y="128"/>
                  </a:cubicBezTo>
                  <a:cubicBezTo>
                    <a:pt x="330" y="122"/>
                    <a:pt x="335" y="117"/>
                    <a:pt x="341" y="117"/>
                  </a:cubicBezTo>
                  <a:cubicBezTo>
                    <a:pt x="384" y="117"/>
                    <a:pt x="384" y="117"/>
                    <a:pt x="384" y="117"/>
                  </a:cubicBezTo>
                  <a:cubicBezTo>
                    <a:pt x="385" y="117"/>
                    <a:pt x="386" y="117"/>
                    <a:pt x="388" y="118"/>
                  </a:cubicBezTo>
                  <a:cubicBezTo>
                    <a:pt x="390" y="119"/>
                    <a:pt x="392" y="121"/>
                    <a:pt x="394" y="124"/>
                  </a:cubicBezTo>
                  <a:cubicBezTo>
                    <a:pt x="394" y="125"/>
                    <a:pt x="394" y="126"/>
                    <a:pt x="394" y="128"/>
                  </a:cubicBezTo>
                  <a:lnTo>
                    <a:pt x="394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Pentagon 18"/>
          <p:cNvSpPr/>
          <p:nvPr/>
        </p:nvSpPr>
        <p:spPr>
          <a:xfrm>
            <a:off x="397190" y="2092263"/>
            <a:ext cx="4197527" cy="429263"/>
          </a:xfrm>
          <a:prstGeom prst="homePlate">
            <a:avLst>
              <a:gd name="adj" fmla="val 38100"/>
            </a:avLst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Member Profiling</a:t>
            </a:r>
          </a:p>
        </p:txBody>
      </p:sp>
      <p:sp>
        <p:nvSpPr>
          <p:cNvPr id="20" name="Oval 19"/>
          <p:cNvSpPr/>
          <p:nvPr/>
        </p:nvSpPr>
        <p:spPr>
          <a:xfrm>
            <a:off x="266948" y="2121718"/>
            <a:ext cx="370353" cy="37035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Oval 1"/>
          <p:cNvSpPr/>
          <p:nvPr/>
        </p:nvSpPr>
        <p:spPr>
          <a:xfrm>
            <a:off x="2541076" y="4154338"/>
            <a:ext cx="1267341" cy="11521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50" b="1" dirty="0"/>
              <a:t>Health Risk Score (HRS)</a:t>
            </a:r>
          </a:p>
        </p:txBody>
      </p:sp>
      <p:sp>
        <p:nvSpPr>
          <p:cNvPr id="21" name="Oval 20"/>
          <p:cNvSpPr/>
          <p:nvPr/>
        </p:nvSpPr>
        <p:spPr>
          <a:xfrm>
            <a:off x="2675066" y="3229785"/>
            <a:ext cx="1026740" cy="93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/>
              <a:t>Medical Cost Contain-</a:t>
            </a:r>
            <a:r>
              <a:rPr lang="en-GB" sz="900" b="1" dirty="0" err="1"/>
              <a:t>ment</a:t>
            </a:r>
            <a:r>
              <a:rPr lang="en-GB" sz="900" b="1" dirty="0"/>
              <a:t> Initiatives</a:t>
            </a:r>
          </a:p>
        </p:txBody>
      </p:sp>
      <p:sp>
        <p:nvSpPr>
          <p:cNvPr id="22" name="Oval 21"/>
          <p:cNvSpPr/>
          <p:nvPr/>
        </p:nvSpPr>
        <p:spPr>
          <a:xfrm>
            <a:off x="3722552" y="3919063"/>
            <a:ext cx="1026740" cy="93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/>
              <a:t>Provider Case Mix</a:t>
            </a:r>
          </a:p>
        </p:txBody>
      </p:sp>
      <p:sp>
        <p:nvSpPr>
          <p:cNvPr id="23" name="Oval 22"/>
          <p:cNvSpPr/>
          <p:nvPr/>
        </p:nvSpPr>
        <p:spPr>
          <a:xfrm>
            <a:off x="3332861" y="5075041"/>
            <a:ext cx="1070755" cy="97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/>
              <a:t>Risk Adjustment</a:t>
            </a:r>
          </a:p>
        </p:txBody>
      </p:sp>
      <p:sp>
        <p:nvSpPr>
          <p:cNvPr id="24" name="Oval 23"/>
          <p:cNvSpPr/>
          <p:nvPr/>
        </p:nvSpPr>
        <p:spPr>
          <a:xfrm>
            <a:off x="2021789" y="5075041"/>
            <a:ext cx="1026740" cy="93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/>
              <a:t>Premium Setting</a:t>
            </a:r>
          </a:p>
        </p:txBody>
      </p:sp>
      <p:sp>
        <p:nvSpPr>
          <p:cNvPr id="25" name="Oval 24"/>
          <p:cNvSpPr/>
          <p:nvPr/>
        </p:nvSpPr>
        <p:spPr>
          <a:xfrm>
            <a:off x="1600200" y="3919063"/>
            <a:ext cx="1026740" cy="93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/>
              <a:t>Custom Product Offerings</a:t>
            </a:r>
          </a:p>
        </p:txBody>
      </p:sp>
      <p:sp>
        <p:nvSpPr>
          <p:cNvPr id="26" name="Oval 25"/>
          <p:cNvSpPr/>
          <p:nvPr/>
        </p:nvSpPr>
        <p:spPr>
          <a:xfrm>
            <a:off x="5870667" y="4154338"/>
            <a:ext cx="1267341" cy="115212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50" b="1" dirty="0"/>
              <a:t>Unified Risk Score (URS)</a:t>
            </a:r>
          </a:p>
        </p:txBody>
      </p:sp>
      <p:sp>
        <p:nvSpPr>
          <p:cNvPr id="27" name="Oval 26"/>
          <p:cNvSpPr/>
          <p:nvPr/>
        </p:nvSpPr>
        <p:spPr>
          <a:xfrm>
            <a:off x="6004657" y="3229785"/>
            <a:ext cx="1026740" cy="9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/>
              <a:t>Concurrent use in Claims Processing</a:t>
            </a:r>
          </a:p>
        </p:txBody>
      </p:sp>
      <p:sp>
        <p:nvSpPr>
          <p:cNvPr id="28" name="Oval 27"/>
          <p:cNvSpPr/>
          <p:nvPr/>
        </p:nvSpPr>
        <p:spPr>
          <a:xfrm>
            <a:off x="7052143" y="3919063"/>
            <a:ext cx="1111882" cy="10108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/>
              <a:t>Prospective use for Recovery</a:t>
            </a:r>
          </a:p>
        </p:txBody>
      </p:sp>
      <p:sp>
        <p:nvSpPr>
          <p:cNvPr id="29" name="Oval 28"/>
          <p:cNvSpPr/>
          <p:nvPr/>
        </p:nvSpPr>
        <p:spPr>
          <a:xfrm>
            <a:off x="6662453" y="5075041"/>
            <a:ext cx="1026740" cy="9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/>
              <a:t>Blocking Member Hoping</a:t>
            </a:r>
          </a:p>
        </p:txBody>
      </p:sp>
      <p:sp>
        <p:nvSpPr>
          <p:cNvPr id="30" name="Oval 29"/>
          <p:cNvSpPr/>
          <p:nvPr/>
        </p:nvSpPr>
        <p:spPr>
          <a:xfrm>
            <a:off x="5351380" y="5075041"/>
            <a:ext cx="1026740" cy="9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/>
              <a:t>Linking to High Utilizing Clinicians</a:t>
            </a:r>
          </a:p>
        </p:txBody>
      </p:sp>
      <p:sp>
        <p:nvSpPr>
          <p:cNvPr id="31" name="Oval 30"/>
          <p:cNvSpPr/>
          <p:nvPr/>
        </p:nvSpPr>
        <p:spPr>
          <a:xfrm>
            <a:off x="4928871" y="3919063"/>
            <a:ext cx="1046993" cy="9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b="1" dirty="0"/>
              <a:t>Pre-emptive use in Author-</a:t>
            </a:r>
            <a:r>
              <a:rPr lang="en-GB" sz="900" b="1" dirty="0" err="1"/>
              <a:t>isation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243832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48" y="4455874"/>
            <a:ext cx="1946376" cy="10805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1" y="4649987"/>
            <a:ext cx="1229403" cy="7899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Why does Daman need to innovate 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20323" y="1080171"/>
            <a:ext cx="6613858" cy="688801"/>
          </a:xfrm>
        </p:spPr>
        <p:txBody>
          <a:bodyPr>
            <a:noAutofit/>
          </a:bodyPr>
          <a:lstStyle/>
          <a:p>
            <a:r>
              <a:rPr lang="en-US" sz="1600" dirty="0"/>
              <a:t>Disruption is at our doorstep.  Companies who refuse to innovate will not SURVIVE!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C6E6A3-49D2-4DD0-923B-9A054F545096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1" y="2568969"/>
            <a:ext cx="888841" cy="8888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66" y="4795691"/>
            <a:ext cx="971134" cy="9711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1" y="3957607"/>
            <a:ext cx="1066800" cy="1066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19" y="3164851"/>
            <a:ext cx="1109079" cy="11090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43" y="2279756"/>
            <a:ext cx="1125605" cy="11256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76" y="1653023"/>
            <a:ext cx="1333261" cy="13332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55" y="5923266"/>
            <a:ext cx="998977" cy="9989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73" y="3546444"/>
            <a:ext cx="944563" cy="944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00" y="4495600"/>
            <a:ext cx="925717" cy="9257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00" y="899230"/>
            <a:ext cx="1292263" cy="129226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14" y="5493332"/>
            <a:ext cx="660420" cy="4033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6" y="2811590"/>
            <a:ext cx="707059" cy="4525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47" y="2378438"/>
            <a:ext cx="1107409" cy="5463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56" y="4097504"/>
            <a:ext cx="1252692" cy="6517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81" y="3626751"/>
            <a:ext cx="629450" cy="6169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89" y="2630950"/>
            <a:ext cx="1068693" cy="797826"/>
          </a:xfrm>
          <a:prstGeom prst="rect">
            <a:avLst/>
          </a:prstGeom>
        </p:spPr>
      </p:pic>
      <p:sp>
        <p:nvSpPr>
          <p:cNvPr id="2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42319" y="6108821"/>
            <a:ext cx="9137844" cy="688801"/>
          </a:xfrm>
        </p:spPr>
        <p:txBody>
          <a:bodyPr>
            <a:noAutofit/>
          </a:bodyPr>
          <a:lstStyle/>
          <a:p>
            <a:r>
              <a:rPr lang="en-US" dirty="0"/>
              <a:t>Which sector next ? </a:t>
            </a:r>
          </a:p>
          <a:p>
            <a:pPr algn="r"/>
            <a:r>
              <a:rPr lang="en-US" sz="1600" b="1" dirty="0"/>
              <a:t>Insurance</a:t>
            </a:r>
            <a:r>
              <a:rPr lang="en-US" dirty="0"/>
              <a:t>				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21">
            <a:off x="8049460" y="5924997"/>
            <a:ext cx="1163983" cy="116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90" y="6080777"/>
            <a:ext cx="585984" cy="5859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76" y="6108821"/>
            <a:ext cx="585984" cy="5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47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37580" y="2381250"/>
            <a:ext cx="3601590" cy="504222"/>
          </a:xfrm>
        </p:spPr>
        <p:txBody>
          <a:bodyPr/>
          <a:lstStyle/>
          <a:p>
            <a:r>
              <a:rPr lang="en-US" dirty="0"/>
              <a:t>THANK YOU !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913563"/>
            <a:ext cx="2238375" cy="215900"/>
          </a:xfrm>
        </p:spPr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913563"/>
            <a:ext cx="3041650" cy="215900"/>
          </a:xfrm>
        </p:spPr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361238" y="6913563"/>
            <a:ext cx="2239962" cy="215900"/>
          </a:xfrm>
        </p:spPr>
        <p:txBody>
          <a:bodyPr/>
          <a:lstStyle/>
          <a:p>
            <a:fld id="{DFE2E81E-DA26-492B-ACD4-80D7A63F5E60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18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Making Daman “</a:t>
            </a:r>
            <a:r>
              <a:rPr lang="en-US" dirty="0" err="1"/>
              <a:t>futureproof</a:t>
            </a:r>
            <a:r>
              <a:rPr lang="en-US" dirty="0"/>
              <a:t>”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culture change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1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Daman is getting ready for the future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40165" y="959294"/>
            <a:ext cx="9137844" cy="688801"/>
          </a:xfrm>
        </p:spPr>
        <p:txBody>
          <a:bodyPr/>
          <a:lstStyle/>
          <a:p>
            <a:r>
              <a:rPr lang="en-US" sz="1600" dirty="0"/>
              <a:t>Making Daman “</a:t>
            </a:r>
            <a:r>
              <a:rPr lang="en-US" sz="1600" dirty="0" err="1"/>
              <a:t>futureproof</a:t>
            </a:r>
            <a:r>
              <a:rPr lang="en-US" sz="1600" dirty="0"/>
              <a:t>”. we want to develop an innovation culture to prepare the company for the next challenges: new technologies, customer empowerment, new entrants, etc… </a:t>
            </a:r>
            <a:endParaRPr lang="en-GB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810000" y="1924051"/>
            <a:ext cx="2831424" cy="2514600"/>
            <a:chOff x="4407577" y="1466850"/>
            <a:chExt cx="2831424" cy="3291494"/>
          </a:xfrm>
          <a:solidFill>
            <a:schemeClr val="accent2"/>
          </a:solidFill>
        </p:grpSpPr>
        <p:sp>
          <p:nvSpPr>
            <p:cNvPr id="9" name="Isosceles Triangle 8"/>
            <p:cNvSpPr/>
            <p:nvPr/>
          </p:nvSpPr>
          <p:spPr>
            <a:xfrm rot="10800000">
              <a:off x="4432382" y="1847850"/>
              <a:ext cx="2806618" cy="252655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239001" y="1466850"/>
              <a:ext cx="0" cy="3276600"/>
            </a:xfrm>
            <a:prstGeom prst="line">
              <a:avLst/>
            </a:prstGeom>
            <a:grpFill/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07577" y="1481744"/>
              <a:ext cx="0" cy="3276600"/>
            </a:xfrm>
            <a:prstGeom prst="line">
              <a:avLst/>
            </a:prstGeom>
            <a:grpFill/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204098" y="2205560"/>
            <a:ext cx="2042966" cy="2298100"/>
            <a:chOff x="7356499" y="1695450"/>
            <a:chExt cx="2042966" cy="2576662"/>
          </a:xfrm>
        </p:grpSpPr>
        <p:sp>
          <p:nvSpPr>
            <p:cNvPr id="13" name="Rectangle 12"/>
            <p:cNvSpPr/>
            <p:nvPr/>
          </p:nvSpPr>
          <p:spPr>
            <a:xfrm>
              <a:off x="7467601" y="1695450"/>
              <a:ext cx="1524000" cy="3974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Prompts</a:t>
              </a:r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56499" y="2356899"/>
              <a:ext cx="2042966" cy="1915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Giving people the opportunity to demonstrate the desired behavior: </a:t>
              </a:r>
            </a:p>
            <a:p>
              <a:endParaRPr lang="en-US" sz="1050" dirty="0"/>
            </a:p>
            <a:p>
              <a:pPr marL="171450" indent="-171450">
                <a:buFontTx/>
                <a:buChar char="-"/>
              </a:pPr>
              <a:r>
                <a:rPr lang="en-US" sz="1050" dirty="0"/>
                <a:t>Roles and Responsibilities </a:t>
              </a:r>
            </a:p>
            <a:p>
              <a:pPr marL="171450" indent="-171450">
                <a:buFontTx/>
                <a:buChar char="-"/>
              </a:pPr>
              <a:r>
                <a:rPr lang="en-US" sz="1050" dirty="0"/>
                <a:t>Action learnings</a:t>
              </a:r>
            </a:p>
            <a:p>
              <a:pPr marL="171450" indent="-171450">
                <a:buFontTx/>
                <a:buChar char="-"/>
              </a:pPr>
              <a:r>
                <a:rPr lang="en-US" sz="1050" dirty="0"/>
                <a:t>Exposure to start up working practices </a:t>
              </a:r>
            </a:p>
            <a:p>
              <a:pPr marL="171450" indent="-171450">
                <a:buFontTx/>
                <a:buChar char="-"/>
              </a:pPr>
              <a:endParaRPr lang="en-GB" sz="1050" dirty="0" err="1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140" y="6244961"/>
            <a:ext cx="3258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BJ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Foogs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Behavioral Model </a:t>
            </a:r>
          </a:p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Stanford university </a:t>
            </a:r>
            <a:endParaRPr lang="en-GB" sz="1400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91445" y="2159707"/>
            <a:ext cx="2209946" cy="2104137"/>
            <a:chOff x="5153632" y="4424464"/>
            <a:chExt cx="2040380" cy="2359188"/>
          </a:xfrm>
        </p:grpSpPr>
        <p:sp>
          <p:nvSpPr>
            <p:cNvPr id="16" name="Rectangle 15"/>
            <p:cNvSpPr/>
            <p:nvPr/>
          </p:nvSpPr>
          <p:spPr>
            <a:xfrm>
              <a:off x="5564222" y="4424464"/>
              <a:ext cx="1219200" cy="44885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Mindset</a:t>
              </a:r>
              <a:endParaRPr lang="en-GB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53632" y="5049609"/>
              <a:ext cx="2040380" cy="1734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Developing the right corporate culture for people to drive motivation: </a:t>
              </a:r>
            </a:p>
            <a:p>
              <a:endParaRPr lang="en-US" sz="1050" dirty="0"/>
            </a:p>
            <a:p>
              <a:pPr marL="171450" indent="-171450">
                <a:buFontTx/>
                <a:buChar char="-"/>
              </a:pPr>
              <a:r>
                <a:rPr lang="en-US" sz="1050" dirty="0"/>
                <a:t>Innovation culture codes </a:t>
              </a:r>
            </a:p>
            <a:p>
              <a:pPr marL="171450" indent="-171450">
                <a:buFontTx/>
                <a:buChar char="-"/>
              </a:pPr>
              <a:r>
                <a:rPr lang="en-US" sz="1050" dirty="0"/>
                <a:t>Innovation Manifesto</a:t>
              </a:r>
            </a:p>
            <a:p>
              <a:pPr marL="171450" indent="-171450">
                <a:buFontTx/>
                <a:buChar char="-"/>
              </a:pPr>
              <a:r>
                <a:rPr lang="en-US" sz="1050" dirty="0"/>
                <a:t>Employee Engagement</a:t>
              </a:r>
            </a:p>
            <a:p>
              <a:pPr marL="171450" indent="-171450">
                <a:buFontTx/>
                <a:buChar char="-"/>
              </a:pPr>
              <a:r>
                <a:rPr lang="en-US" sz="1050" dirty="0"/>
                <a:t>Incentives  </a:t>
              </a:r>
            </a:p>
            <a:p>
              <a:pPr marL="171450" indent="-171450">
                <a:buFontTx/>
                <a:buChar char="-"/>
              </a:pPr>
              <a:endParaRPr lang="en-GB" sz="1050" dirty="0" err="1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33688" y="4405073"/>
            <a:ext cx="2073862" cy="2148267"/>
            <a:chOff x="2743448" y="1695450"/>
            <a:chExt cx="2073862" cy="2408666"/>
          </a:xfrm>
        </p:grpSpPr>
        <p:sp>
          <p:nvSpPr>
            <p:cNvPr id="19" name="Rectangle 18"/>
            <p:cNvSpPr/>
            <p:nvPr/>
          </p:nvSpPr>
          <p:spPr>
            <a:xfrm>
              <a:off x="3157960" y="1695450"/>
              <a:ext cx="1219200" cy="3845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Abilities  </a:t>
              </a:r>
              <a:endParaRPr lang="en-GB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3448" y="2370072"/>
              <a:ext cx="2073862" cy="173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Can people do what they are requested to do ? </a:t>
              </a:r>
            </a:p>
            <a:p>
              <a:r>
                <a:rPr lang="en-US" sz="1050" dirty="0"/>
                <a:t>Do they know what we want them to do ? </a:t>
              </a:r>
            </a:p>
            <a:p>
              <a:endParaRPr lang="en-US" sz="1050" dirty="0"/>
            </a:p>
            <a:p>
              <a:pPr marL="171450" indent="-171450">
                <a:buFontTx/>
                <a:buChar char="-"/>
              </a:pPr>
              <a:r>
                <a:rPr lang="en-US" sz="1050" dirty="0"/>
                <a:t>Training </a:t>
              </a:r>
            </a:p>
            <a:p>
              <a:pPr marL="171450" indent="-171450">
                <a:buFontTx/>
                <a:buChar char="-"/>
              </a:pPr>
              <a:r>
                <a:rPr lang="en-US" sz="1050" dirty="0"/>
                <a:t>Communication</a:t>
              </a:r>
            </a:p>
            <a:p>
              <a:pPr marL="171450" indent="-171450">
                <a:buFontTx/>
                <a:buChar char="-"/>
              </a:pPr>
              <a:r>
                <a:rPr lang="en-US" sz="1050" dirty="0"/>
                <a:t>Community management </a:t>
              </a:r>
            </a:p>
            <a:p>
              <a:pPr marL="171450" indent="-171450">
                <a:buFontTx/>
                <a:buChar char="-"/>
              </a:pPr>
              <a:endParaRPr lang="en-GB" sz="105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65840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052CD1D-6EC6-45A1-A024-E87CB26284EC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3 pillars of the cultural transformation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3284816" y="1466850"/>
            <a:ext cx="2819400" cy="4297443"/>
            <a:chOff x="232056" y="2000250"/>
            <a:chExt cx="2819400" cy="4297443"/>
          </a:xfrm>
        </p:grpSpPr>
        <p:sp>
          <p:nvSpPr>
            <p:cNvPr id="8" name="Rounded Rectangle 7"/>
            <p:cNvSpPr/>
            <p:nvPr/>
          </p:nvSpPr>
          <p:spPr>
            <a:xfrm>
              <a:off x="232056" y="2000250"/>
              <a:ext cx="2819400" cy="14478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Skillset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Training program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32056" y="3838037"/>
              <a:ext cx="2792685" cy="2459656"/>
              <a:chOff x="3408870" y="3731594"/>
              <a:chExt cx="2792685" cy="245965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408870" y="3731594"/>
                <a:ext cx="2792685" cy="245965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sz="1600" dirty="0" err="1"/>
              </a:p>
            </p:txBody>
          </p:sp>
          <p:cxnSp>
            <p:nvCxnSpPr>
              <p:cNvPr id="17" name="Straight Connector 16"/>
              <p:cNvCxnSpPr>
                <a:stCxn id="16" idx="0"/>
                <a:endCxn id="16" idx="2"/>
              </p:cNvCxnSpPr>
              <p:nvPr/>
            </p:nvCxnSpPr>
            <p:spPr>
              <a:xfrm>
                <a:off x="4805213" y="3731594"/>
                <a:ext cx="0" cy="24596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516521" y="3731594"/>
                <a:ext cx="0" cy="24596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086638" y="3731594"/>
                <a:ext cx="0" cy="24596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 rot="16200000">
                <a:off x="3555397" y="4855662"/>
                <a:ext cx="18309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Data / Analytics</a:t>
                </a:r>
                <a:endParaRPr lang="en-GB" sz="1600" dirty="0" err="1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4597720" y="4713144"/>
                <a:ext cx="1051698" cy="334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Robotics</a:t>
                </a:r>
                <a:endParaRPr lang="en-GB" sz="1600" dirty="0" err="1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6200000">
                <a:off x="5079434" y="4528384"/>
                <a:ext cx="1533764" cy="57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Artificial Intelligence</a:t>
                </a:r>
                <a:endParaRPr lang="en-GB" sz="1600" dirty="0" err="1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2926671" y="4599773"/>
                <a:ext cx="1683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Innovation Management </a:t>
                </a:r>
                <a:endParaRPr lang="en-GB" sz="1600" dirty="0" err="1"/>
              </a:p>
            </p:txBody>
          </p:sp>
        </p:grpSp>
      </p:grpSp>
      <p:sp>
        <p:nvSpPr>
          <p:cNvPr id="9" name="Rounded Rectangle 8"/>
          <p:cNvSpPr/>
          <p:nvPr/>
        </p:nvSpPr>
        <p:spPr>
          <a:xfrm>
            <a:off x="6318443" y="1466850"/>
            <a:ext cx="2859797" cy="1447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place </a:t>
            </a:r>
            <a:r>
              <a:rPr lang="en-US" dirty="0">
                <a:solidFill>
                  <a:schemeClr val="bg1"/>
                </a:solidFill>
              </a:rPr>
              <a:t>to experiment: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Intra &amp; external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8444" y="3304637"/>
            <a:ext cx="2859796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Intrapreneurship</a:t>
            </a:r>
            <a:endParaRPr lang="en-US" sz="1600" b="1" dirty="0"/>
          </a:p>
          <a:p>
            <a:r>
              <a:rPr lang="en-US" sz="1200" dirty="0"/>
              <a:t> ideation campaigns and channels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600" b="1" dirty="0"/>
              <a:t>External Ecosystem</a:t>
            </a:r>
          </a:p>
          <a:p>
            <a:r>
              <a:rPr lang="en-US" sz="1200" dirty="0"/>
              <a:t>Scouting solutions to bridge internal operational gaps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Experimentation @ </a:t>
            </a:r>
          </a:p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 Lab 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6722" y="1466849"/>
            <a:ext cx="2819400" cy="14478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Culture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Culture codes and manifesto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2837" y="3752849"/>
            <a:ext cx="2837023" cy="1760607"/>
            <a:chOff x="3335177" y="4395485"/>
            <a:chExt cx="2837023" cy="1210426"/>
          </a:xfrm>
        </p:grpSpPr>
        <p:sp>
          <p:nvSpPr>
            <p:cNvPr id="11" name="Rectangle 10"/>
            <p:cNvSpPr/>
            <p:nvPr/>
          </p:nvSpPr>
          <p:spPr>
            <a:xfrm>
              <a:off x="3335177" y="4395485"/>
              <a:ext cx="2827677" cy="5125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Culture Codes for Innovation 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4632748" y="4924498"/>
              <a:ext cx="146449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44523" y="5093338"/>
              <a:ext cx="2827677" cy="5125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Innovation Culture Manifesto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49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Making Daman “</a:t>
            </a:r>
            <a:r>
              <a:rPr lang="en-US" dirty="0" err="1"/>
              <a:t>futureproof</a:t>
            </a:r>
            <a:r>
              <a:rPr lang="en-US" dirty="0"/>
              <a:t>”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Intrapreneurship</a:t>
            </a:r>
            <a:r>
              <a:rPr lang="en-US" dirty="0"/>
              <a:t> program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80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Intrapreneurship</a:t>
            </a:r>
            <a:r>
              <a:rPr lang="en-US" dirty="0"/>
              <a:t> program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600" dirty="0"/>
              <a:t>The Hype ideation platform collects ideas, supports creativity and innovation across the organization </a:t>
            </a:r>
            <a:endParaRPr lang="en-GB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3E8485-99A2-4DF8-A4AA-A26C06308F71}" type="datetime1">
              <a:rPr lang="en-GB" smtClean="0"/>
              <a:t>07/11/2018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Daman Confidential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E2E81E-DA26-492B-ACD4-80D7A63F5E60}" type="slidenum">
              <a:rPr lang="en-GB" smtClean="0"/>
              <a:pPr/>
              <a:t>8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" y="2381250"/>
            <a:ext cx="1828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5800" y="3829050"/>
            <a:ext cx="17526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57794"/>
            <a:ext cx="203041" cy="2030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76262"/>
            <a:ext cx="203041" cy="20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1" y="2932107"/>
            <a:ext cx="203041" cy="20304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63" y="3213232"/>
            <a:ext cx="203041" cy="20304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55" y="3936889"/>
            <a:ext cx="203041" cy="20304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25" y="3552487"/>
            <a:ext cx="203041" cy="20304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0" y="3680906"/>
            <a:ext cx="203041" cy="20304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38650"/>
            <a:ext cx="203041" cy="20304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346821" y="3178575"/>
            <a:ext cx="1386980" cy="7478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00" y="3350363"/>
            <a:ext cx="1143000" cy="333375"/>
          </a:xfrm>
          <a:prstGeom prst="rect">
            <a:avLst/>
          </a:prstGeom>
        </p:spPr>
      </p:pic>
      <p:sp>
        <p:nvSpPr>
          <p:cNvPr id="61" name="Flowchart: Manual Operation 60"/>
          <p:cNvSpPr/>
          <p:nvPr/>
        </p:nvSpPr>
        <p:spPr>
          <a:xfrm rot="16200000">
            <a:off x="3787846" y="3259142"/>
            <a:ext cx="729349" cy="568215"/>
          </a:xfrm>
          <a:prstGeom prst="flowChartManualOperation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3798645" y="336782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Strategic alignment </a:t>
            </a:r>
            <a:endParaRPr lang="en-GB" sz="800" dirty="0" err="1"/>
          </a:p>
        </p:txBody>
      </p:sp>
      <p:grpSp>
        <p:nvGrpSpPr>
          <p:cNvPr id="80" name="Group 79"/>
          <p:cNvGrpSpPr/>
          <p:nvPr/>
        </p:nvGrpSpPr>
        <p:grpSpPr>
          <a:xfrm>
            <a:off x="5257800" y="3376262"/>
            <a:ext cx="1713953" cy="338554"/>
            <a:chOff x="4724400" y="3367820"/>
            <a:chExt cx="1981200" cy="338554"/>
          </a:xfrm>
        </p:grpSpPr>
        <p:sp>
          <p:nvSpPr>
            <p:cNvPr id="70" name="Pentagon 69"/>
            <p:cNvSpPr/>
            <p:nvPr/>
          </p:nvSpPr>
          <p:spPr>
            <a:xfrm>
              <a:off x="4724400" y="3367820"/>
              <a:ext cx="762000" cy="3385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Chevron 70"/>
            <p:cNvSpPr/>
            <p:nvPr/>
          </p:nvSpPr>
          <p:spPr>
            <a:xfrm>
              <a:off x="5410200" y="3367820"/>
              <a:ext cx="685800" cy="338554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" name="Chevron 71"/>
            <p:cNvSpPr/>
            <p:nvPr/>
          </p:nvSpPr>
          <p:spPr>
            <a:xfrm>
              <a:off x="6019800" y="3367820"/>
              <a:ext cx="685800" cy="338554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4271607" y="2448037"/>
            <a:ext cx="299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Best ideas are selected for POC implementation @ Innovation Lab 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89" y="3280870"/>
            <a:ext cx="271616" cy="27161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89" y="3433270"/>
            <a:ext cx="271616" cy="2716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02570" y="4329944"/>
            <a:ext cx="2351849" cy="829832"/>
            <a:chOff x="4702571" y="4329944"/>
            <a:chExt cx="2206070" cy="507841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741" y="4404394"/>
              <a:ext cx="431641" cy="43164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4401233"/>
              <a:ext cx="355441" cy="355441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329944"/>
              <a:ext cx="507841" cy="507841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571" y="4401233"/>
              <a:ext cx="354183" cy="354183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>
          <a:xfrm>
            <a:off x="7054420" y="3376262"/>
            <a:ext cx="7874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55638" y="3541170"/>
            <a:ext cx="1255689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54420" y="3829050"/>
            <a:ext cx="80332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054420" y="3665362"/>
            <a:ext cx="1269354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823438" y="3038247"/>
            <a:ext cx="263240" cy="3499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841889" y="3821537"/>
            <a:ext cx="375472" cy="2936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281987" y="3301833"/>
            <a:ext cx="333183" cy="2506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303510" y="3665361"/>
            <a:ext cx="333183" cy="2006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48154" y="2517175"/>
            <a:ext cx="9835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Successful but not @ Daman </a:t>
            </a:r>
          </a:p>
          <a:p>
            <a:pPr algn="ctr"/>
            <a:r>
              <a:rPr lang="en-US" sz="800" dirty="0">
                <a:sym typeface="Wingdings" panose="05000000000000000000" pitchFamily="2" charset="2"/>
              </a:rPr>
              <a:t> Spin off </a:t>
            </a:r>
            <a:endParaRPr lang="en-GB" sz="800" dirty="0" err="1"/>
          </a:p>
        </p:txBody>
      </p:sp>
      <p:sp>
        <p:nvSpPr>
          <p:cNvPr id="60" name="TextBox 59"/>
          <p:cNvSpPr txBox="1"/>
          <p:nvPr/>
        </p:nvSpPr>
        <p:spPr>
          <a:xfrm>
            <a:off x="8409365" y="2973020"/>
            <a:ext cx="12121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Successful </a:t>
            </a:r>
            <a:r>
              <a:rPr lang="en-US" sz="800" dirty="0">
                <a:sym typeface="Wingdings" panose="05000000000000000000" pitchFamily="2" charset="2"/>
              </a:rPr>
              <a:t>operationalization @ Daman</a:t>
            </a:r>
            <a:r>
              <a:rPr lang="en-US" sz="800" dirty="0"/>
              <a:t>: product/service improvement </a:t>
            </a:r>
            <a:endParaRPr lang="en-GB" sz="800" dirty="0" err="1"/>
          </a:p>
        </p:txBody>
      </p:sp>
      <p:sp>
        <p:nvSpPr>
          <p:cNvPr id="63" name="TextBox 62"/>
          <p:cNvSpPr txBox="1"/>
          <p:nvPr/>
        </p:nvSpPr>
        <p:spPr>
          <a:xfrm>
            <a:off x="8587014" y="3714816"/>
            <a:ext cx="85643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Unsuccessful </a:t>
            </a:r>
            <a:r>
              <a:rPr lang="en-US" sz="800" dirty="0">
                <a:sym typeface="Wingdings" panose="05000000000000000000" pitchFamily="2" charset="2"/>
              </a:rPr>
              <a:t> learnings</a:t>
            </a:r>
            <a:endParaRPr lang="en-GB" sz="800" dirty="0" err="1"/>
          </a:p>
        </p:txBody>
      </p:sp>
      <p:sp>
        <p:nvSpPr>
          <p:cNvPr id="64" name="TextBox 63"/>
          <p:cNvSpPr txBox="1"/>
          <p:nvPr/>
        </p:nvSpPr>
        <p:spPr>
          <a:xfrm>
            <a:off x="8000999" y="4023931"/>
            <a:ext cx="9144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Career development opportunities / Recruitment</a:t>
            </a:r>
            <a:endParaRPr lang="en-GB" sz="800" dirty="0" err="1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00" y="3281307"/>
            <a:ext cx="271616" cy="271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2266" y="5000327"/>
            <a:ext cx="3951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Benefits</a:t>
            </a:r>
          </a:p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200" dirty="0">
                <a:sym typeface="Wingdings" panose="05000000000000000000" pitchFamily="2" charset="2"/>
              </a:rPr>
              <a:t>Improve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traceability</a:t>
            </a:r>
            <a:r>
              <a:rPr lang="en-US" sz="1200" dirty="0">
                <a:sym typeface="Wingdings" panose="05000000000000000000" pitchFamily="2" charset="2"/>
              </a:rPr>
              <a:t> of innovation initiatives across the organization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200" dirty="0">
                <a:sym typeface="Wingdings" panose="05000000000000000000" pitchFamily="2" charset="2"/>
              </a:rPr>
              <a:t>Improve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cross functionality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200" dirty="0">
                <a:sym typeface="Wingdings" panose="05000000000000000000" pitchFamily="2" charset="2"/>
              </a:rPr>
              <a:t>Give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visibility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200" dirty="0">
                <a:sym typeface="Wingdings" panose="05000000000000000000" pitchFamily="2" charset="2"/>
              </a:rPr>
              <a:t>to successful implementations</a:t>
            </a:r>
            <a:endParaRPr lang="en-GB" sz="1200" dirty="0" err="1"/>
          </a:p>
        </p:txBody>
      </p:sp>
    </p:spTree>
    <p:extLst>
      <p:ext uri="{BB962C8B-B14F-4D97-AF65-F5344CB8AC3E}">
        <p14:creationId xmlns:p14="http://schemas.microsoft.com/office/powerpoint/2010/main" val="331044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Making Daman “</a:t>
            </a:r>
            <a:r>
              <a:rPr lang="en-US" dirty="0" err="1"/>
              <a:t>futureproof</a:t>
            </a:r>
            <a:r>
              <a:rPr lang="en-US" dirty="0"/>
              <a:t>”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Demand Driven Scouting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9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_AMO_UNIQUEIDENTIFIER" val="Empty"/>
  <p:tag name="_AMO_REPORTCONTROLSVISIBLE" val="Empt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LWHx9TSPCBig_Fipox5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LWHx9TSPCBig_Fipox5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LWHx9TSPCBig_Fipox5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LWHx9TSPCBig_Fipox5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Daman">
      <a:dk1>
        <a:srgbClr val="6C6F70"/>
      </a:dk1>
      <a:lt1>
        <a:srgbClr val="FFFFFF"/>
      </a:lt1>
      <a:dk2>
        <a:srgbClr val="882345"/>
      </a:dk2>
      <a:lt2>
        <a:srgbClr val="FFFFFF"/>
      </a:lt2>
      <a:accent1>
        <a:srgbClr val="882345"/>
      </a:accent1>
      <a:accent2>
        <a:srgbClr val="00A599"/>
      </a:accent2>
      <a:accent3>
        <a:srgbClr val="50433D"/>
      </a:accent3>
      <a:accent4>
        <a:srgbClr val="85754E"/>
      </a:accent4>
      <a:accent5>
        <a:srgbClr val="929195"/>
      </a:accent5>
      <a:accent6>
        <a:srgbClr val="004485"/>
      </a:accent6>
      <a:hlink>
        <a:srgbClr val="6C6F70"/>
      </a:hlink>
      <a:folHlink>
        <a:srgbClr val="88234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%EMAILADDRESS%">Valerie.Hawley@damanhealth.ae</XMLData>
</file>

<file path=customXml/item2.xml><?xml version="1.0" encoding="utf-8"?>
<XMLData TextToDisplay="%DOCUMENTGUID%">{00000000-0000-0000-0000-000000000000}</XMLData>
</file>

<file path=customXml/item3.xml><?xml version="1.0" encoding="utf-8"?>
<XMLData TextToDisplay="RightsWATCHMark">6|DAMAN-DATA CLASSIFICATION-Public|{00000000-0000-0000-0000-000000000000}</XMLData>
</file>

<file path=customXml/item4.xml><?xml version="1.0" encoding="utf-8"?>
<XMLData TextToDisplay="%HOSTNAME%">LPT-002697.damanhealth.ae</XMLData>
</file>

<file path=customXml/item5.xml><?xml version="1.0" encoding="utf-8"?>
<XMLData TextToDisplay="%USERNAME%">Valerie.Hawley</XMLData>
</file>

<file path=customXml/item6.xml><?xml version="1.0" encoding="utf-8"?>
<XMLData TextToDisplay="%CLASSIFICATIONDATETIME%">10:31 11/06/2018</XMLData>
</file>

<file path=customXml/itemProps1.xml><?xml version="1.0" encoding="utf-8"?>
<ds:datastoreItem xmlns:ds="http://schemas.openxmlformats.org/officeDocument/2006/customXml" ds:itemID="{1FE4124C-7F70-46B0-8FD4-13D969B7976F}">
  <ds:schemaRefs/>
</ds:datastoreItem>
</file>

<file path=customXml/itemProps2.xml><?xml version="1.0" encoding="utf-8"?>
<ds:datastoreItem xmlns:ds="http://schemas.openxmlformats.org/officeDocument/2006/customXml" ds:itemID="{329400F5-386D-4CED-83E0-EEEC96B36C2E}">
  <ds:schemaRefs/>
</ds:datastoreItem>
</file>

<file path=customXml/itemProps3.xml><?xml version="1.0" encoding="utf-8"?>
<ds:datastoreItem xmlns:ds="http://schemas.openxmlformats.org/officeDocument/2006/customXml" ds:itemID="{D0AC9E08-0C73-4BFA-A54F-1E7BD4780BA6}">
  <ds:schemaRefs/>
</ds:datastoreItem>
</file>

<file path=customXml/itemProps4.xml><?xml version="1.0" encoding="utf-8"?>
<ds:datastoreItem xmlns:ds="http://schemas.openxmlformats.org/officeDocument/2006/customXml" ds:itemID="{A659B6C0-313E-4B8B-A8A1-37CA716C3BA4}">
  <ds:schemaRefs/>
</ds:datastoreItem>
</file>

<file path=customXml/itemProps5.xml><?xml version="1.0" encoding="utf-8"?>
<ds:datastoreItem xmlns:ds="http://schemas.openxmlformats.org/officeDocument/2006/customXml" ds:itemID="{1B781A8A-A540-4E80-8D4C-6D006B742911}">
  <ds:schemaRefs/>
</ds:datastoreItem>
</file>

<file path=customXml/itemProps6.xml><?xml version="1.0" encoding="utf-8"?>
<ds:datastoreItem xmlns:ds="http://schemas.openxmlformats.org/officeDocument/2006/customXml" ds:itemID="{52B8F10D-D3B2-4A48-98AC-8960CE65E81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71828</TotalTime>
  <Words>3297</Words>
  <Application>Microsoft Office PowerPoint</Application>
  <PresentationFormat>Custom</PresentationFormat>
  <Paragraphs>680</Paragraphs>
  <Slides>30</Slides>
  <Notes>24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Helvetica Light</vt:lpstr>
      <vt:lpstr>HelveticaNeueLT Std</vt:lpstr>
      <vt:lpstr>HelveticaNeueLT Std Lt</vt:lpstr>
      <vt:lpstr>HelveticaNeueLT Std Thin</vt:lpstr>
      <vt:lpstr>Verdana</vt:lpstr>
      <vt:lpstr>Wingdings</vt:lpstr>
      <vt:lpstr>Office Theme</vt:lpstr>
      <vt:lpstr>think-cell Slide</vt:lpstr>
      <vt:lpstr>Innovation @ Daman</vt:lpstr>
      <vt:lpstr>Daman at a glance – 30 seconds of context</vt:lpstr>
      <vt:lpstr>Why does Daman need to innovate  </vt:lpstr>
      <vt:lpstr>The culture change </vt:lpstr>
      <vt:lpstr>Daman is getting ready for the future</vt:lpstr>
      <vt:lpstr>The 3 pillars of the cultural transformation</vt:lpstr>
      <vt:lpstr>The Intrapreneurship program </vt:lpstr>
      <vt:lpstr>Intrapreneurship program </vt:lpstr>
      <vt:lpstr>Demand Driven Scouting </vt:lpstr>
      <vt:lpstr>The insurance sector is impacted by different trends </vt:lpstr>
      <vt:lpstr>Innovation as a Service– demand driven scouting </vt:lpstr>
      <vt:lpstr>ADGM Partnership </vt:lpstr>
      <vt:lpstr>Plug and Play partnership</vt:lpstr>
      <vt:lpstr>Digital health </vt:lpstr>
      <vt:lpstr>Digital health program </vt:lpstr>
      <vt:lpstr>One Drop </vt:lpstr>
      <vt:lpstr>Femisphere</vt:lpstr>
      <vt:lpstr>Oviva</vt:lpstr>
      <vt:lpstr>Robotics process automation </vt:lpstr>
      <vt:lpstr>Robotic Process Automation</vt:lpstr>
      <vt:lpstr>Predictive analysis in Healthcare </vt:lpstr>
      <vt:lpstr>Predictive Analysis – What opportunities? </vt:lpstr>
      <vt:lpstr>Predictive Analytics at Daman</vt:lpstr>
      <vt:lpstr>Pricing: Predicting future cost</vt:lpstr>
      <vt:lpstr>PowerPoint Presentation</vt:lpstr>
      <vt:lpstr>Machine learning based claims adjudication</vt:lpstr>
      <vt:lpstr>Machine learning based claims adjudication</vt:lpstr>
      <vt:lpstr>Predictive Analytics at Daman</vt:lpstr>
      <vt:lpstr>Predictive Analytics at Daman</vt:lpstr>
      <vt:lpstr>THANK YOU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Hawley</dc:creator>
  <cp:lastModifiedBy>Valerie Hawley</cp:lastModifiedBy>
  <cp:revision>260</cp:revision>
  <cp:lastPrinted>2018-10-07T13:44:00Z</cp:lastPrinted>
  <dcterms:created xsi:type="dcterms:W3CDTF">2018-06-10T09:46:09Z</dcterms:created>
  <dcterms:modified xsi:type="dcterms:W3CDTF">2018-11-07T07:11:46Z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6|DAMAN-DATA CLASSIFICATION-Public|{00000000-0000-0000-0000-000000000000}</vt:lpwstr>
  </property>
</Properties>
</file>